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5" r:id="rId5"/>
    <p:sldId id="270" r:id="rId6"/>
    <p:sldId id="258" r:id="rId7"/>
    <p:sldId id="257" r:id="rId8"/>
    <p:sldId id="263" r:id="rId9"/>
    <p:sldId id="269" r:id="rId10"/>
    <p:sldId id="275" r:id="rId11"/>
    <p:sldId id="268" r:id="rId12"/>
    <p:sldId id="267" r:id="rId13"/>
    <p:sldId id="264" r:id="rId14"/>
    <p:sldId id="261" r:id="rId15"/>
    <p:sldId id="262" r:id="rId16"/>
    <p:sldId id="271" r:id="rId17"/>
    <p:sldId id="333" r:id="rId18"/>
    <p:sldId id="274" r:id="rId19"/>
    <p:sldId id="273" r:id="rId20"/>
    <p:sldId id="278" r:id="rId21"/>
    <p:sldId id="272" r:id="rId22"/>
    <p:sldId id="341" r:id="rId23"/>
    <p:sldId id="279" r:id="rId24"/>
    <p:sldId id="280" r:id="rId25"/>
    <p:sldId id="283" r:id="rId26"/>
    <p:sldId id="335" r:id="rId27"/>
    <p:sldId id="339" r:id="rId28"/>
    <p:sldId id="329" r:id="rId29"/>
    <p:sldId id="340" r:id="rId30"/>
    <p:sldId id="345" r:id="rId31"/>
    <p:sldId id="277" r:id="rId32"/>
    <p:sldId id="276" r:id="rId33"/>
    <p:sldId id="332" r:id="rId34"/>
    <p:sldId id="285" r:id="rId35"/>
    <p:sldId id="342" r:id="rId36"/>
    <p:sldId id="284" r:id="rId37"/>
    <p:sldId id="326" r:id="rId38"/>
    <p:sldId id="327" r:id="rId39"/>
    <p:sldId id="282" r:id="rId40"/>
    <p:sldId id="293" r:id="rId41"/>
    <p:sldId id="266" r:id="rId42"/>
    <p:sldId id="334" r:id="rId43"/>
    <p:sldId id="343" r:id="rId44"/>
    <p:sldId id="281" r:id="rId45"/>
    <p:sldId id="294" r:id="rId46"/>
    <p:sldId id="336" r:id="rId47"/>
    <p:sldId id="292" r:id="rId48"/>
    <p:sldId id="337" r:id="rId49"/>
    <p:sldId id="338" r:id="rId50"/>
    <p:sldId id="289" r:id="rId51"/>
    <p:sldId id="291" r:id="rId52"/>
    <p:sldId id="290" r:id="rId53"/>
    <p:sldId id="301" r:id="rId54"/>
    <p:sldId id="299" r:id="rId55"/>
    <p:sldId id="325" r:id="rId56"/>
    <p:sldId id="286" r:id="rId57"/>
    <p:sldId id="298" r:id="rId58"/>
    <p:sldId id="330" r:id="rId59"/>
    <p:sldId id="287" r:id="rId60"/>
    <p:sldId id="288" r:id="rId61"/>
    <p:sldId id="300" r:id="rId62"/>
    <p:sldId id="311" r:id="rId63"/>
    <p:sldId id="310" r:id="rId64"/>
    <p:sldId id="316" r:id="rId65"/>
    <p:sldId id="303" r:id="rId66"/>
    <p:sldId id="319" r:id="rId67"/>
    <p:sldId id="308" r:id="rId68"/>
    <p:sldId id="318" r:id="rId69"/>
    <p:sldId id="317" r:id="rId70"/>
    <p:sldId id="315" r:id="rId71"/>
    <p:sldId id="314" r:id="rId72"/>
    <p:sldId id="322" r:id="rId73"/>
    <p:sldId id="331" r:id="rId74"/>
    <p:sldId id="320" r:id="rId75"/>
    <p:sldId id="296" r:id="rId76"/>
    <p:sldId id="295" r:id="rId77"/>
    <p:sldId id="307" r:id="rId78"/>
    <p:sldId id="306" r:id="rId79"/>
    <p:sldId id="305" r:id="rId80"/>
    <p:sldId id="304" r:id="rId81"/>
    <p:sldId id="313" r:id="rId82"/>
    <p:sldId id="312" r:id="rId83"/>
    <p:sldId id="297" r:id="rId8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gl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2647758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2647281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212786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3891162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4083905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3056465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2523969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2971515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gl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4213051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399789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gl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538576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gl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gl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3C3C4-C0C7-4571-A166-161065B00041}" type="datetimeFigureOut">
              <a:rPr lang="gl-ES" smtClean="0"/>
              <a:t>06/11/2026</a:t>
            </a:fld>
            <a:endParaRPr lang="gl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gl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09EA2-0ACD-4431-AF2D-2CAC20E42F7B}" type="slidenum">
              <a:rPr lang="gl-ES" smtClean="0"/>
              <a:t>‹Nº›</a:t>
            </a:fld>
            <a:endParaRPr lang="gl-ES"/>
          </a:p>
        </p:txBody>
      </p:sp>
    </p:spTree>
    <p:extLst>
      <p:ext uri="{BB962C8B-B14F-4D97-AF65-F5344CB8AC3E}">
        <p14:creationId xmlns:p14="http://schemas.microsoft.com/office/powerpoint/2010/main" val="2058949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75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4501" y="270048"/>
            <a:ext cx="1301273" cy="171243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72353" y="954740"/>
            <a:ext cx="108652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gl-ES" sz="9600" b="1" dirty="0"/>
              <a:t>Outros, dos nosos, bechos pequenos, 1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210235" y="4262718"/>
            <a:ext cx="9668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gl-ES" sz="3600" b="1" dirty="0"/>
              <a:t>Dípteros: moscas, tabáns, mosquitos,...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9824" y="1446513"/>
            <a:ext cx="713294" cy="737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1166" y="594121"/>
            <a:ext cx="621792" cy="46024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470" y="597918"/>
            <a:ext cx="536448" cy="29565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3118" y="270048"/>
            <a:ext cx="652272" cy="37490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6620" y="1273747"/>
            <a:ext cx="560832" cy="48768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5572" y="718013"/>
            <a:ext cx="2779776" cy="62179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1379" y="5170039"/>
            <a:ext cx="621846" cy="46333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4964" y="5848023"/>
            <a:ext cx="536494" cy="29873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865" y="4653546"/>
            <a:ext cx="652329" cy="37798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1017" y="5031531"/>
            <a:ext cx="560881" cy="48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15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78" y="453973"/>
            <a:ext cx="2273808" cy="261518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817785" y="2299446"/>
            <a:ext cx="75498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400" dirty="0"/>
              <a:t>Cando saímos vemos, atopamos ou descubrimos unha morea de cousas, entre elas bechos, que, aínda que nos parezan sempre os mesmos, e moitas veces seguramente o sexan, tamén poden ser bechos diferentes nos que, a pouco que nos fixemos, chegaremos a ver detalles que sirvan para diferencialos e, máis adiante, recoñecelos.</a:t>
            </a:r>
          </a:p>
          <a:p>
            <a:r>
              <a:rPr lang="gl-ES" sz="2400" dirty="0"/>
              <a:t>Unha pequena mostra podémola atopar nas moscas, e algúns dos seus parentes, que van de aquí  en diante.</a:t>
            </a:r>
          </a:p>
        </p:txBody>
      </p:sp>
    </p:spTree>
    <p:extLst>
      <p:ext uri="{BB962C8B-B14F-4D97-AF65-F5344CB8AC3E}">
        <p14:creationId xmlns:p14="http://schemas.microsoft.com/office/powerpoint/2010/main" val="2856654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10988" y="1210236"/>
            <a:ext cx="52904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das casas </a:t>
            </a:r>
            <a:r>
              <a:rPr lang="gl-ES" sz="2000" dirty="0"/>
              <a:t>(</a:t>
            </a:r>
            <a:r>
              <a:rPr lang="gl-ES" sz="2000" i="1" dirty="0" err="1"/>
              <a:t>Musca</a:t>
            </a:r>
            <a:r>
              <a:rPr lang="gl-ES" sz="2000" i="1" dirty="0"/>
              <a:t> domestica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Muscidae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 </a:t>
            </a:r>
            <a:r>
              <a:rPr lang="gl-ES" sz="2000" dirty="0" err="1"/>
              <a:t>cm</a:t>
            </a:r>
            <a:r>
              <a:rPr lang="gl-ES" sz="2000" dirty="0"/>
              <a:t>. </a:t>
            </a:r>
          </a:p>
          <a:p>
            <a:r>
              <a:rPr lang="gl-ES" sz="2000" dirty="0"/>
              <a:t>Atópase, de forma entre regular e masiva, en todo o mundo. Aliméntase de residuos, maiormente azucrados.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988" y="3368489"/>
            <a:ext cx="4591181" cy="302558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694" y="822887"/>
            <a:ext cx="6384396" cy="465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248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23" y="2709494"/>
            <a:ext cx="5472953" cy="375996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7011" y="309282"/>
            <a:ext cx="5496073" cy="403411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78223" y="484094"/>
            <a:ext cx="54729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do gando </a:t>
            </a:r>
            <a:r>
              <a:rPr lang="gl-ES" sz="2000" dirty="0"/>
              <a:t>(</a:t>
            </a:r>
            <a:r>
              <a:rPr lang="gl-ES" sz="2000" i="1" dirty="0" err="1"/>
              <a:t>Stomoxis</a:t>
            </a:r>
            <a:r>
              <a:rPr lang="gl-ES" sz="2000" i="1" dirty="0"/>
              <a:t> </a:t>
            </a:r>
            <a:r>
              <a:rPr lang="gl-ES" sz="2000" i="1" dirty="0" err="1"/>
              <a:t>calcitrans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Muscidae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8 mm. </a:t>
            </a:r>
          </a:p>
          <a:p>
            <a:r>
              <a:rPr lang="gl-ES" sz="2000" dirty="0"/>
              <a:t>Atópase, de maneira regular, en todo o mundo. Aliméntase materiais orgánicos en descomposición e de sangue de mamíferos.</a:t>
            </a:r>
          </a:p>
        </p:txBody>
      </p:sp>
    </p:spTree>
    <p:extLst>
      <p:ext uri="{BB962C8B-B14F-4D97-AF65-F5344CB8AC3E}">
        <p14:creationId xmlns:p14="http://schemas.microsoft.com/office/powerpoint/2010/main" val="3101023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486" y="951172"/>
            <a:ext cx="6904208" cy="527481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18565" y="2926859"/>
            <a:ext cx="29986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Polietes</a:t>
            </a:r>
            <a:r>
              <a:rPr lang="gl-ES" sz="2000" b="1" i="1" dirty="0"/>
              <a:t> </a:t>
            </a:r>
            <a:r>
              <a:rPr lang="gl-ES" sz="2000" b="1" i="1" dirty="0" err="1"/>
              <a:t>lardarius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Muscidae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10 mm. </a:t>
            </a:r>
          </a:p>
          <a:p>
            <a:r>
              <a:rPr lang="gl-ES" sz="2000" dirty="0"/>
              <a:t>Atópase preto do gando.</a:t>
            </a:r>
          </a:p>
        </p:txBody>
      </p:sp>
    </p:spTree>
    <p:extLst>
      <p:ext uri="{BB962C8B-B14F-4D97-AF65-F5344CB8AC3E}">
        <p14:creationId xmlns:p14="http://schemas.microsoft.com/office/powerpoint/2010/main" val="1296378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4624" y="268941"/>
            <a:ext cx="5266773" cy="624765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31946" y="2423272"/>
            <a:ext cx="42627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verde </a:t>
            </a:r>
            <a:r>
              <a:rPr lang="gl-ES" sz="2000" dirty="0"/>
              <a:t>(</a:t>
            </a:r>
            <a:r>
              <a:rPr lang="gl-ES" sz="2000" i="1" dirty="0" err="1"/>
              <a:t>Lucilia</a:t>
            </a:r>
            <a:r>
              <a:rPr lang="gl-ES" sz="2000" i="1" dirty="0"/>
              <a:t> </a:t>
            </a:r>
            <a:r>
              <a:rPr lang="gl-ES" sz="2000" i="1" dirty="0" err="1"/>
              <a:t>caesar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 </a:t>
            </a:r>
            <a:r>
              <a:rPr lang="gl-ES" sz="2000" dirty="0" err="1"/>
              <a:t>cm</a:t>
            </a:r>
            <a:r>
              <a:rPr lang="gl-ES" sz="2000" dirty="0"/>
              <a:t>. </a:t>
            </a:r>
          </a:p>
          <a:p>
            <a:r>
              <a:rPr lang="gl-ES" sz="2000" dirty="0"/>
              <a:t>Atópase, de maneira regular, por toda Europa e en </a:t>
            </a:r>
            <a:r>
              <a:rPr lang="gl-ES" sz="2000" dirty="0" err="1"/>
              <a:t>Siberia</a:t>
            </a:r>
            <a:r>
              <a:rPr lang="gl-ES" sz="2000" dirty="0"/>
              <a:t>. Aliméntase en </a:t>
            </a:r>
            <a:r>
              <a:rPr lang="gl-ES" sz="2000" dirty="0" err="1"/>
              <a:t>cadavres</a:t>
            </a:r>
            <a:r>
              <a:rPr lang="gl-ES" sz="2000" dirty="0"/>
              <a:t>, restos e excrementos. </a:t>
            </a:r>
          </a:p>
        </p:txBody>
      </p:sp>
    </p:spTree>
    <p:extLst>
      <p:ext uri="{BB962C8B-B14F-4D97-AF65-F5344CB8AC3E}">
        <p14:creationId xmlns:p14="http://schemas.microsoft.com/office/powerpoint/2010/main" val="4210063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766482" y="874059"/>
            <a:ext cx="34155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azul </a:t>
            </a:r>
            <a:r>
              <a:rPr lang="gl-ES" sz="2000" dirty="0"/>
              <a:t>(</a:t>
            </a:r>
            <a:r>
              <a:rPr lang="gl-ES" sz="2000" i="1" dirty="0" err="1"/>
              <a:t>Calliphora</a:t>
            </a:r>
            <a:r>
              <a:rPr lang="gl-ES" sz="2000" i="1" dirty="0"/>
              <a:t> </a:t>
            </a:r>
            <a:r>
              <a:rPr lang="gl-ES" sz="2000" i="1" dirty="0" err="1"/>
              <a:t>vicina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 </a:t>
            </a:r>
            <a:r>
              <a:rPr lang="gl-ES" sz="2000" dirty="0" err="1"/>
              <a:t>cm</a:t>
            </a:r>
            <a:r>
              <a:rPr lang="gl-ES" sz="2000" dirty="0"/>
              <a:t>. </a:t>
            </a:r>
          </a:p>
          <a:p>
            <a:r>
              <a:rPr lang="gl-ES" sz="2000" dirty="0"/>
              <a:t>Atópase en case todo o mundo onde é común. Aliméntase de animais e vexetais en descomposición. </a:t>
            </a:r>
          </a:p>
          <a:p>
            <a:endParaRPr lang="gl-ES" sz="2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610357"/>
            <a:ext cx="7181485" cy="540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437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76518" y="1048871"/>
            <a:ext cx="40475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Moscón azul </a:t>
            </a:r>
            <a:r>
              <a:rPr lang="gl-ES" sz="2000" dirty="0"/>
              <a:t>(</a:t>
            </a:r>
            <a:r>
              <a:rPr lang="gl-ES" sz="2000" i="1" dirty="0" err="1"/>
              <a:t>Calliphora</a:t>
            </a:r>
            <a:r>
              <a:rPr lang="gl-ES" sz="2000" i="1" dirty="0"/>
              <a:t> </a:t>
            </a:r>
            <a:r>
              <a:rPr lang="gl-ES" sz="2000" i="1" dirty="0" err="1"/>
              <a:t>vomitoria</a:t>
            </a:r>
            <a:r>
              <a:rPr lang="gl-ES" sz="2000" dirty="0"/>
              <a:t>).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14 a 16 mm. </a:t>
            </a:r>
          </a:p>
          <a:p>
            <a:r>
              <a:rPr lang="gl-ES" sz="2000" dirty="0"/>
              <a:t>Atópase en case todo o mundo. Adultos e larvas aliméntanse de </a:t>
            </a:r>
            <a:r>
              <a:rPr lang="gl-ES" sz="2000" dirty="0" err="1"/>
              <a:t>cadavres</a:t>
            </a:r>
            <a:r>
              <a:rPr lang="gl-ES" sz="2000" dirty="0"/>
              <a:t>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89" y="338544"/>
            <a:ext cx="7046258" cy="609620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10" y="3386644"/>
            <a:ext cx="4067872" cy="283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548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7340" y="600335"/>
            <a:ext cx="7362965" cy="539705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66483" y="2637141"/>
            <a:ext cx="29045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Pollenia</a:t>
            </a:r>
            <a:r>
              <a:rPr lang="gl-ES" sz="2000" dirty="0"/>
              <a:t> </a:t>
            </a:r>
            <a:r>
              <a:rPr lang="gl-ES" sz="2000" dirty="0" err="1"/>
              <a:t>sp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Miden arredor de 10 mm. </a:t>
            </a:r>
            <a:r>
              <a:rPr lang="gl-ES" sz="2000" dirty="0" err="1"/>
              <a:t>Parasitan</a:t>
            </a:r>
            <a:r>
              <a:rPr lang="gl-ES" sz="2000" dirty="0"/>
              <a:t> miñocas. </a:t>
            </a:r>
          </a:p>
        </p:txBody>
      </p:sp>
    </p:spTree>
    <p:extLst>
      <p:ext uri="{BB962C8B-B14F-4D97-AF65-F5344CB8AC3E}">
        <p14:creationId xmlns:p14="http://schemas.microsoft.com/office/powerpoint/2010/main" val="1187598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820" y="632012"/>
            <a:ext cx="6991799" cy="560742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06822" y="3069085"/>
            <a:ext cx="31869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Pollenia</a:t>
            </a:r>
            <a:r>
              <a:rPr lang="gl-ES" sz="2000" b="1" i="1" dirty="0"/>
              <a:t> </a:t>
            </a:r>
            <a:r>
              <a:rPr lang="gl-ES" sz="2000" b="1" i="1" dirty="0" err="1"/>
              <a:t>rudis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miñocas. </a:t>
            </a:r>
          </a:p>
        </p:txBody>
      </p:sp>
    </p:spTree>
    <p:extLst>
      <p:ext uri="{BB962C8B-B14F-4D97-AF65-F5344CB8AC3E}">
        <p14:creationId xmlns:p14="http://schemas.microsoft.com/office/powerpoint/2010/main" val="3324315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8689" y="510988"/>
            <a:ext cx="6853110" cy="590738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47165" y="1990165"/>
            <a:ext cx="28911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Rhyncomya</a:t>
            </a:r>
            <a:r>
              <a:rPr lang="gl-ES" sz="2000" b="1" i="1" dirty="0"/>
              <a:t> columbina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10 mm.</a:t>
            </a:r>
          </a:p>
          <a:p>
            <a:r>
              <a:rPr lang="gl-ES" sz="2000" dirty="0"/>
              <a:t>As larvas desenvólvense en materiais do chan.</a:t>
            </a:r>
          </a:p>
        </p:txBody>
      </p:sp>
    </p:spTree>
    <p:extLst>
      <p:ext uri="{BB962C8B-B14F-4D97-AF65-F5344CB8AC3E}">
        <p14:creationId xmlns:p14="http://schemas.microsoft.com/office/powerpoint/2010/main" val="4084801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214" y="484094"/>
            <a:ext cx="7010297" cy="555393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11235" y="685800"/>
            <a:ext cx="27028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Stomorhyna</a:t>
            </a:r>
            <a:r>
              <a:rPr lang="gl-ES" sz="2000" b="1" i="1" dirty="0"/>
              <a:t> </a:t>
            </a:r>
            <a:r>
              <a:rPr lang="gl-ES" sz="2000" b="1" i="1" dirty="0" err="1"/>
              <a:t>lunata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Calliphoridae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7 a 8 mm. </a:t>
            </a:r>
          </a:p>
          <a:p>
            <a:r>
              <a:rPr lang="gl-ES" sz="2000" dirty="0"/>
              <a:t>As larvas aliméntanse de ovos de saltóns.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235" y="2636476"/>
            <a:ext cx="4987645" cy="381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28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6519" y="990359"/>
            <a:ext cx="6577233" cy="492634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0593" y="2904566"/>
            <a:ext cx="3200246" cy="333785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82389" y="707970"/>
            <a:ext cx="48409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Moscón gris da carne </a:t>
            </a:r>
            <a:r>
              <a:rPr lang="gl-ES" sz="2000" dirty="0"/>
              <a:t>(</a:t>
            </a:r>
            <a:r>
              <a:rPr lang="gl-ES" sz="2000" i="1" dirty="0" err="1"/>
              <a:t>Sarcophaga</a:t>
            </a:r>
            <a:r>
              <a:rPr lang="gl-ES" sz="2000" i="1" dirty="0"/>
              <a:t> </a:t>
            </a:r>
            <a:r>
              <a:rPr lang="gl-ES" sz="2000" i="1" dirty="0" err="1"/>
              <a:t>carnaria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Sarcophagidae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1,5 a 2 </a:t>
            </a:r>
            <a:r>
              <a:rPr lang="gl-ES" sz="2000" dirty="0" err="1"/>
              <a:t>cm</a:t>
            </a:r>
            <a:r>
              <a:rPr lang="gl-ES" sz="2000" dirty="0"/>
              <a:t>. </a:t>
            </a:r>
          </a:p>
          <a:p>
            <a:r>
              <a:rPr lang="gl-ES" sz="2000" dirty="0"/>
              <a:t>Atópase, regularmente, en case toda Europa e en África. Aliméntase de materiais en descomposición. </a:t>
            </a:r>
          </a:p>
        </p:txBody>
      </p:sp>
    </p:spTree>
    <p:extLst>
      <p:ext uri="{BB962C8B-B14F-4D97-AF65-F5344CB8AC3E}">
        <p14:creationId xmlns:p14="http://schemas.microsoft.com/office/powerpoint/2010/main" val="1489985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58906" y="2787449"/>
            <a:ext cx="3307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Bachicoma</a:t>
            </a:r>
            <a:r>
              <a:rPr lang="gl-ES" sz="2000" b="1" i="1" dirty="0"/>
              <a:t> </a:t>
            </a:r>
            <a:r>
              <a:rPr lang="gl-ES" sz="2000" b="1" i="1" dirty="0" err="1"/>
              <a:t>devia</a:t>
            </a:r>
            <a:r>
              <a:rPr lang="gl-ES" sz="2000" i="1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Sarcophagidae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8 a 12 mm. </a:t>
            </a:r>
          </a:p>
          <a:p>
            <a:r>
              <a:rPr lang="gl-ES" sz="2000" dirty="0"/>
              <a:t>Parasita a abellóns.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309" y="537880"/>
            <a:ext cx="7089806" cy="582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645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45459" y="1936377"/>
            <a:ext cx="30121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doméstica menor </a:t>
            </a:r>
            <a:r>
              <a:rPr lang="gl-ES" sz="2000" dirty="0"/>
              <a:t>(</a:t>
            </a:r>
            <a:r>
              <a:rPr lang="gl-ES" sz="2000" i="1" dirty="0" err="1"/>
              <a:t>Fannia</a:t>
            </a:r>
            <a:r>
              <a:rPr lang="gl-ES" sz="2000" i="1" dirty="0"/>
              <a:t> </a:t>
            </a:r>
            <a:r>
              <a:rPr lang="gl-ES" sz="2000" i="1" dirty="0" err="1"/>
              <a:t>canicularis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Fanniidae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5 a 7 mm. </a:t>
            </a:r>
          </a:p>
          <a:p>
            <a:r>
              <a:rPr lang="gl-ES" sz="2000" dirty="0"/>
              <a:t>Ten presenza regular en todo o mundo.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5348" y="510987"/>
            <a:ext cx="7496247" cy="567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158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18" y="581790"/>
            <a:ext cx="7561570" cy="568810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21976" y="2918012"/>
            <a:ext cx="28238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Stevenia</a:t>
            </a:r>
            <a:r>
              <a:rPr lang="gl-ES" sz="2000" b="1" i="1" dirty="0"/>
              <a:t> </a:t>
            </a:r>
            <a:r>
              <a:rPr lang="gl-ES" sz="2000" b="1" i="1" dirty="0" err="1"/>
              <a:t>umbratica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Rhinophoridae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Parasita bechos bola.</a:t>
            </a:r>
          </a:p>
        </p:txBody>
      </p:sp>
    </p:spTree>
    <p:extLst>
      <p:ext uri="{BB962C8B-B14F-4D97-AF65-F5344CB8AC3E}">
        <p14:creationId xmlns:p14="http://schemas.microsoft.com/office/powerpoint/2010/main" val="3676658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718" y="3536917"/>
            <a:ext cx="3593830" cy="27351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583007"/>
            <a:ext cx="6810105" cy="590782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33718" y="954742"/>
            <a:ext cx="365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Stevenia</a:t>
            </a:r>
            <a:r>
              <a:rPr lang="gl-ES" sz="2000" b="1" i="1" dirty="0"/>
              <a:t> </a:t>
            </a:r>
            <a:r>
              <a:rPr lang="gl-ES" sz="2000" b="1" i="1" dirty="0" err="1"/>
              <a:t>deceptoria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Rhinophoridae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7 a 9 mm. </a:t>
            </a:r>
          </a:p>
          <a:p>
            <a:r>
              <a:rPr lang="gl-ES" sz="2000" dirty="0"/>
              <a:t>Atópase por case toda Europa e foi introducida en países de América. Parasita bechos bola.</a:t>
            </a:r>
          </a:p>
        </p:txBody>
      </p:sp>
    </p:spTree>
    <p:extLst>
      <p:ext uri="{BB962C8B-B14F-4D97-AF65-F5344CB8AC3E}">
        <p14:creationId xmlns:p14="http://schemas.microsoft.com/office/powerpoint/2010/main" val="35412194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5675" y="935032"/>
            <a:ext cx="7083079" cy="529814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4435" y="2694074"/>
            <a:ext cx="376517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da auga </a:t>
            </a:r>
            <a:r>
              <a:rPr lang="gl-ES" sz="2000" dirty="0"/>
              <a:t>(</a:t>
            </a:r>
            <a:r>
              <a:rPr lang="gl-ES" sz="2000" i="1" dirty="0" err="1"/>
              <a:t>Atherix</a:t>
            </a:r>
            <a:r>
              <a:rPr lang="gl-ES" sz="2000" i="1" dirty="0"/>
              <a:t> ibis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Athericidae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9 a 11 mm. </a:t>
            </a:r>
          </a:p>
          <a:p>
            <a:r>
              <a:rPr lang="gl-ES" sz="2000" dirty="0"/>
              <a:t>As larvas desenvólvense en augas correntes.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5365377" y="6233175"/>
            <a:ext cx="1963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gl-ES" sz="1400" dirty="0"/>
              <a:t>femia</a:t>
            </a:r>
          </a:p>
        </p:txBody>
      </p:sp>
    </p:spTree>
    <p:extLst>
      <p:ext uri="{BB962C8B-B14F-4D97-AF65-F5344CB8AC3E}">
        <p14:creationId xmlns:p14="http://schemas.microsoft.com/office/powerpoint/2010/main" val="2826668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8553" y="510987"/>
            <a:ext cx="7050743" cy="570774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56021" y="2164530"/>
            <a:ext cx="32030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Campiglossa</a:t>
            </a:r>
            <a:r>
              <a:rPr lang="gl-ES" sz="2000" b="1" i="1" dirty="0"/>
              <a:t> </a:t>
            </a:r>
            <a:r>
              <a:rPr lang="gl-ES" sz="2000" b="1" i="1" dirty="0" err="1"/>
              <a:t>producta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Tephritidae</a:t>
            </a:r>
            <a:r>
              <a:rPr lang="gl-ES" sz="2000" i="1" dirty="0"/>
              <a:t>.</a:t>
            </a:r>
          </a:p>
          <a:p>
            <a:r>
              <a:rPr lang="gl-ES" sz="2000" dirty="0"/>
              <a:t>Mide de 4 a 6 mm. </a:t>
            </a:r>
          </a:p>
          <a:p>
            <a:r>
              <a:rPr lang="gl-ES" sz="2000" dirty="0"/>
              <a:t>As larvas desenvólvense nas cabezas florais das plantas </a:t>
            </a:r>
            <a:r>
              <a:rPr lang="gl-ES" sz="2000" i="1" dirty="0" err="1"/>
              <a:t>Asteraceas</a:t>
            </a:r>
            <a:r>
              <a:rPr lang="gl-E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06075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341816" y="630276"/>
            <a:ext cx="7393544" cy="555537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84094" y="2592353"/>
            <a:ext cx="33483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Sphenella</a:t>
            </a:r>
            <a:r>
              <a:rPr lang="gl-ES" sz="2000" b="1" i="1" dirty="0"/>
              <a:t> </a:t>
            </a:r>
            <a:r>
              <a:rPr lang="gl-ES" sz="2000" b="1" i="1" dirty="0" err="1"/>
              <a:t>marginata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Tephritidae</a:t>
            </a:r>
            <a:r>
              <a:rPr lang="gl-ES" sz="2000" dirty="0"/>
              <a:t>. </a:t>
            </a:r>
          </a:p>
          <a:p>
            <a:r>
              <a:rPr lang="gl-ES" sz="2000" dirty="0"/>
              <a:t>Atópase no hemisferio norte. As larvas desenvólvense no </a:t>
            </a:r>
            <a:r>
              <a:rPr lang="gl-ES" sz="2000" i="1" dirty="0" err="1"/>
              <a:t>Senecio</a:t>
            </a:r>
            <a:r>
              <a:rPr lang="gl-ES" sz="2000" i="1" dirty="0"/>
              <a:t> </a:t>
            </a:r>
            <a:r>
              <a:rPr lang="gl-ES" sz="2000" i="1" dirty="0" err="1"/>
              <a:t>vulgaris</a:t>
            </a:r>
            <a:r>
              <a:rPr lang="gl-ES" sz="2000" i="1" dirty="0"/>
              <a:t>.</a:t>
            </a:r>
            <a:endParaRPr lang="gl-ES" sz="2000" dirty="0"/>
          </a:p>
        </p:txBody>
      </p:sp>
    </p:spTree>
    <p:extLst>
      <p:ext uri="{BB962C8B-B14F-4D97-AF65-F5344CB8AC3E}">
        <p14:creationId xmlns:p14="http://schemas.microsoft.com/office/powerpoint/2010/main" val="3188187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000" y="3440358"/>
            <a:ext cx="3655200" cy="238013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77717" y="1358153"/>
            <a:ext cx="33617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Homoneura</a:t>
            </a:r>
            <a:r>
              <a:rPr lang="gl-ES" sz="2000" b="1" i="1" dirty="0"/>
              <a:t> </a:t>
            </a:r>
            <a:r>
              <a:rPr lang="gl-ES" sz="2000" b="1" i="1" dirty="0" err="1"/>
              <a:t>notata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Lauxanidae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7 mm.</a:t>
            </a:r>
          </a:p>
          <a:p>
            <a:r>
              <a:rPr lang="gl-ES" sz="2000" dirty="0"/>
              <a:t>As larvas aliméntanse en vexetais en descomposición.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085568" y="318552"/>
            <a:ext cx="7483479" cy="624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1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78223" y="403411"/>
            <a:ext cx="36038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da froita </a:t>
            </a:r>
          </a:p>
          <a:p>
            <a:r>
              <a:rPr lang="gl-ES" sz="2000" dirty="0"/>
              <a:t>(</a:t>
            </a:r>
            <a:r>
              <a:rPr lang="gl-ES" sz="2000" i="1" dirty="0" err="1"/>
              <a:t>Drosophyla</a:t>
            </a:r>
            <a:r>
              <a:rPr lang="gl-ES" sz="2000" i="1" dirty="0"/>
              <a:t> </a:t>
            </a:r>
            <a:r>
              <a:rPr lang="gl-ES" sz="2000" i="1" dirty="0" err="1"/>
              <a:t>melanogaster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Drosophylidae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2 a 3 mm.</a:t>
            </a:r>
          </a:p>
          <a:p>
            <a:r>
              <a:rPr lang="gl-ES" sz="2000" dirty="0"/>
              <a:t>Aliméntase de froitas en descomposición.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8196" y="564777"/>
            <a:ext cx="6424819" cy="544814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23" y="2770094"/>
            <a:ext cx="4344731" cy="3538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491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6505" y="368502"/>
            <a:ext cx="7416275" cy="599195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4435" y="2548872"/>
            <a:ext cx="329452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Ilione</a:t>
            </a:r>
            <a:r>
              <a:rPr lang="gl-ES" sz="2000" b="1" i="1" dirty="0"/>
              <a:t> </a:t>
            </a:r>
            <a:r>
              <a:rPr lang="gl-ES" sz="2000" b="1" i="1" dirty="0" err="1"/>
              <a:t>albiseta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Sciomyzidae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8 a 11 mm. </a:t>
            </a:r>
          </a:p>
          <a:p>
            <a:r>
              <a:rPr lang="gl-ES" sz="2000" dirty="0"/>
              <a:t>As larvas aliméntanse de plantas.</a:t>
            </a:r>
          </a:p>
        </p:txBody>
      </p:sp>
    </p:spTree>
    <p:extLst>
      <p:ext uri="{BB962C8B-B14F-4D97-AF65-F5344CB8AC3E}">
        <p14:creationId xmlns:p14="http://schemas.microsoft.com/office/powerpoint/2010/main" val="39747999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2654" y="981636"/>
            <a:ext cx="7365909" cy="480257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43802" y="981636"/>
            <a:ext cx="39565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do esterco </a:t>
            </a:r>
          </a:p>
          <a:p>
            <a:r>
              <a:rPr lang="gl-ES" sz="2000" dirty="0"/>
              <a:t>(</a:t>
            </a:r>
            <a:r>
              <a:rPr lang="gl-ES" sz="2000" i="1" dirty="0" err="1"/>
              <a:t>Scatophaga</a:t>
            </a:r>
            <a:r>
              <a:rPr lang="gl-ES" sz="2000" i="1" dirty="0"/>
              <a:t> </a:t>
            </a:r>
            <a:r>
              <a:rPr lang="gl-ES" sz="2000" i="1" dirty="0" err="1"/>
              <a:t>furcata</a:t>
            </a:r>
            <a:r>
              <a:rPr lang="gl-ES" sz="2000" dirty="0"/>
              <a:t>).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Scathophagidae</a:t>
            </a:r>
            <a:r>
              <a:rPr lang="gl-ES" sz="2000" dirty="0"/>
              <a:t>. </a:t>
            </a:r>
          </a:p>
          <a:p>
            <a:r>
              <a:rPr lang="gl-ES" sz="2000" dirty="0"/>
              <a:t>Mide de 8 a 10 mm. </a:t>
            </a:r>
          </a:p>
          <a:p>
            <a:r>
              <a:rPr lang="gl-ES" sz="2000" dirty="0"/>
              <a:t>As larvas desenvólvense en materias en descomposición.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854" y="3590364"/>
            <a:ext cx="3908413" cy="280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29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827" y="988549"/>
            <a:ext cx="6939274" cy="525088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66482" y="2094672"/>
            <a:ext cx="35365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das bostas. </a:t>
            </a:r>
          </a:p>
          <a:p>
            <a:r>
              <a:rPr lang="gl-ES" sz="2000" dirty="0"/>
              <a:t>(</a:t>
            </a:r>
            <a:r>
              <a:rPr lang="gl-ES" sz="2000" i="1" dirty="0" err="1"/>
              <a:t>Scatophaga</a:t>
            </a:r>
            <a:r>
              <a:rPr lang="gl-ES" sz="2000" i="1" dirty="0"/>
              <a:t> estercoraria</a:t>
            </a:r>
            <a:r>
              <a:rPr lang="gl-ES" sz="2000" dirty="0"/>
              <a:t>).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Scatophagidae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10 mm. Aliméntase de fluídos das deposicións dos herbívoros, nas que tamén se desenvolven as larvas.</a:t>
            </a:r>
          </a:p>
        </p:txBody>
      </p:sp>
    </p:spTree>
    <p:extLst>
      <p:ext uri="{BB962C8B-B14F-4D97-AF65-F5344CB8AC3E}">
        <p14:creationId xmlns:p14="http://schemas.microsoft.com/office/powerpoint/2010/main" val="39418980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9200" y="410066"/>
            <a:ext cx="6623296" cy="605797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78223" y="2469555"/>
            <a:ext cx="3980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da verdura </a:t>
            </a:r>
            <a:r>
              <a:rPr lang="gl-ES" sz="2000" dirty="0"/>
              <a:t>(</a:t>
            </a:r>
            <a:r>
              <a:rPr lang="gl-ES" sz="2000" i="1" dirty="0"/>
              <a:t>Delia </a:t>
            </a:r>
            <a:r>
              <a:rPr lang="gl-ES" sz="2000" i="1" dirty="0" err="1"/>
              <a:t>radicum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Anthomyiidae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10 mm. </a:t>
            </a:r>
          </a:p>
          <a:p>
            <a:r>
              <a:rPr lang="gl-ES" sz="2000" dirty="0"/>
              <a:t>As larvas desenvólvense nas raíces das plantas crucíferas, nas que poden ser praga.</a:t>
            </a:r>
          </a:p>
        </p:txBody>
      </p:sp>
    </p:spTree>
    <p:extLst>
      <p:ext uri="{BB962C8B-B14F-4D97-AF65-F5344CB8AC3E}">
        <p14:creationId xmlns:p14="http://schemas.microsoft.com/office/powerpoint/2010/main" val="3959415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1406" y="491033"/>
            <a:ext cx="7169517" cy="536494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66482" y="2665673"/>
            <a:ext cx="35769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Fucellia</a:t>
            </a:r>
            <a:r>
              <a:rPr lang="gl-ES" sz="2000" b="1" i="1" dirty="0"/>
              <a:t> </a:t>
            </a:r>
            <a:r>
              <a:rPr lang="gl-ES" sz="2000" b="1" i="1" dirty="0" err="1"/>
              <a:t>tergina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es-ES" sz="2000" i="1" dirty="0" err="1"/>
              <a:t>Anthomyiidae</a:t>
            </a:r>
            <a:r>
              <a:rPr lang="es-ES" sz="2000" dirty="0"/>
              <a:t>.</a:t>
            </a:r>
          </a:p>
          <a:p>
            <a:r>
              <a:rPr lang="es-ES" sz="2000" dirty="0"/>
              <a:t>Común sobre as algas.</a:t>
            </a:r>
            <a:r>
              <a:rPr lang="gl-E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3768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9576" y="322729"/>
            <a:ext cx="6595172" cy="611841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33400" y="2874103"/>
            <a:ext cx="332590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err="1"/>
              <a:t>Adia</a:t>
            </a:r>
            <a:r>
              <a:rPr lang="es-ES" sz="2000" b="1" i="1" dirty="0"/>
              <a:t> </a:t>
            </a:r>
            <a:r>
              <a:rPr lang="es-ES" sz="2000" b="1" i="1" dirty="0" err="1"/>
              <a:t>cinerella</a:t>
            </a:r>
            <a:r>
              <a:rPr lang="es-ES" sz="2000" dirty="0"/>
              <a:t>. </a:t>
            </a:r>
          </a:p>
          <a:p>
            <a:r>
              <a:rPr lang="es-ES" sz="2000" dirty="0"/>
              <a:t>Familia </a:t>
            </a:r>
            <a:r>
              <a:rPr lang="es-ES" sz="2000" i="1" dirty="0" err="1"/>
              <a:t>Anthomyiidae</a:t>
            </a:r>
            <a:r>
              <a:rPr lang="es-ES" sz="2000" dirty="0"/>
              <a:t>.</a:t>
            </a:r>
          </a:p>
          <a:p>
            <a:r>
              <a:rPr lang="es-ES" sz="2000" dirty="0"/>
              <a:t>Mide </a:t>
            </a:r>
            <a:r>
              <a:rPr lang="es-ES" sz="2000" dirty="0" err="1"/>
              <a:t>uns</a:t>
            </a:r>
            <a:r>
              <a:rPr lang="es-ES" sz="2000" dirty="0"/>
              <a:t> 5 </a:t>
            </a:r>
            <a:r>
              <a:rPr lang="es-ES" sz="2000" dirty="0" err="1"/>
              <a:t>mm.</a:t>
            </a:r>
            <a:endParaRPr lang="es-ES" sz="2000" dirty="0"/>
          </a:p>
          <a:p>
            <a:r>
              <a:rPr lang="es-ES" sz="2000" dirty="0"/>
              <a:t>As larvas </a:t>
            </a:r>
            <a:r>
              <a:rPr lang="es-ES" sz="2000" dirty="0" err="1"/>
              <a:t>aliméntanse</a:t>
            </a:r>
            <a:r>
              <a:rPr lang="es-ES" sz="2000" dirty="0"/>
              <a:t> en </a:t>
            </a:r>
            <a:r>
              <a:rPr lang="es-ES" sz="2000" dirty="0" err="1"/>
              <a:t>vexetais</a:t>
            </a:r>
            <a:r>
              <a:rPr lang="es-ES" sz="2000" dirty="0"/>
              <a:t> en descomposición.</a:t>
            </a:r>
            <a:endParaRPr lang="gl-ES" sz="2000" dirty="0"/>
          </a:p>
        </p:txBody>
      </p:sp>
    </p:spTree>
    <p:extLst>
      <p:ext uri="{BB962C8B-B14F-4D97-AF65-F5344CB8AC3E}">
        <p14:creationId xmlns:p14="http://schemas.microsoft.com/office/powerpoint/2010/main" val="8640655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94012" y="1326794"/>
            <a:ext cx="35679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gl-ES" sz="2000" b="1" i="1" dirty="0" err="1"/>
              <a:t>Anthomyia</a:t>
            </a:r>
            <a:r>
              <a:rPr lang="gl-ES" sz="2000" b="1" i="1" dirty="0"/>
              <a:t> </a:t>
            </a:r>
            <a:r>
              <a:rPr lang="gl-ES" sz="2000" b="1" i="1" dirty="0" err="1"/>
              <a:t>pluvialis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Anthomyiidae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5 a 7 mm.</a:t>
            </a:r>
          </a:p>
          <a:p>
            <a:r>
              <a:rPr lang="gl-ES" sz="2000" dirty="0"/>
              <a:t>As eirugas aliméntanse de fungos e de excrementos en niños de paxaros.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010" y="946406"/>
            <a:ext cx="6549720" cy="499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1121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B7E35863-AF7F-E1BA-56D6-F308317FD170}"/>
              </a:ext>
            </a:extLst>
          </p:cNvPr>
          <p:cNvSpPr txBox="1"/>
          <p:nvPr/>
        </p:nvSpPr>
        <p:spPr>
          <a:xfrm>
            <a:off x="534573" y="2307102"/>
            <a:ext cx="28557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Anthomyia</a:t>
            </a:r>
            <a:r>
              <a:rPr lang="gl-ES" sz="2000" b="1" i="1" dirty="0"/>
              <a:t> </a:t>
            </a:r>
            <a:r>
              <a:rPr lang="gl-ES" sz="2000" b="1" i="1" dirty="0" err="1"/>
              <a:t>procellaris</a:t>
            </a:r>
            <a:r>
              <a:rPr lang="gl-ES" sz="2000" dirty="0"/>
              <a:t>.</a:t>
            </a:r>
          </a:p>
          <a:p>
            <a:r>
              <a:rPr lang="pt-BR" sz="2000" dirty="0" err="1"/>
              <a:t>Familia</a:t>
            </a:r>
            <a:r>
              <a:rPr lang="pt-BR" sz="2000" dirty="0"/>
              <a:t> </a:t>
            </a:r>
            <a:r>
              <a:rPr lang="pt-BR" sz="2000" i="1" dirty="0" err="1"/>
              <a:t>Anthomyiidae</a:t>
            </a:r>
            <a:r>
              <a:rPr lang="pt-BR" sz="2000" dirty="0"/>
              <a:t>.</a:t>
            </a:r>
          </a:p>
          <a:p>
            <a:r>
              <a:rPr lang="pt-BR" sz="2000" dirty="0" err="1"/>
              <a:t>Mide</a:t>
            </a:r>
            <a:r>
              <a:rPr lang="pt-BR" sz="2000" dirty="0"/>
              <a:t> de 5 a 7 mm.</a:t>
            </a:r>
          </a:p>
          <a:p>
            <a:r>
              <a:rPr lang="pt-BR" sz="2000" dirty="0"/>
              <a:t>Adultos e larvas </a:t>
            </a:r>
            <a:r>
              <a:rPr lang="pt-BR" sz="2000" dirty="0" err="1"/>
              <a:t>son</a:t>
            </a:r>
            <a:r>
              <a:rPr lang="pt-BR" sz="2000" dirty="0"/>
              <a:t> </a:t>
            </a:r>
            <a:r>
              <a:rPr lang="pt-BR" sz="2000" dirty="0" err="1"/>
              <a:t>aliméntanse</a:t>
            </a:r>
            <a:r>
              <a:rPr lang="pt-BR" sz="2000" dirty="0"/>
              <a:t> de detritos e de </a:t>
            </a:r>
            <a:r>
              <a:rPr lang="pt-BR" sz="2000" dirty="0" err="1"/>
              <a:t>cadavres</a:t>
            </a:r>
            <a:r>
              <a:rPr lang="pt-BR" sz="2000" dirty="0"/>
              <a:t>.</a:t>
            </a:r>
            <a:endParaRPr lang="gl-ES" sz="20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E9481C7-4C1F-4AE1-A17F-FBA9F36705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540" y="409319"/>
            <a:ext cx="8299972" cy="569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86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098" y="753035"/>
            <a:ext cx="8144848" cy="45041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82" y="4221712"/>
            <a:ext cx="3076718" cy="238079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70647" y="1156447"/>
            <a:ext cx="27969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Rhagio</a:t>
            </a:r>
            <a:r>
              <a:rPr lang="gl-ES" sz="2000" b="1" i="1" dirty="0"/>
              <a:t> </a:t>
            </a:r>
            <a:r>
              <a:rPr lang="gl-ES" sz="2000" b="1" i="1" dirty="0" err="1"/>
              <a:t>atlanticus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Rhagionidae</a:t>
            </a:r>
            <a:r>
              <a:rPr lang="gl-ES" sz="2000" dirty="0"/>
              <a:t>. </a:t>
            </a:r>
          </a:p>
          <a:p>
            <a:r>
              <a:rPr lang="gl-ES" sz="2000" dirty="0"/>
              <a:t>Mosca predadora do noroeste da Península Ibérica, descrita no 2018.</a:t>
            </a:r>
          </a:p>
          <a:p>
            <a:r>
              <a:rPr lang="gl-ES" sz="2000" dirty="0"/>
              <a:t>Aliméntase de outros insectos.</a:t>
            </a:r>
          </a:p>
        </p:txBody>
      </p:sp>
    </p:spTree>
    <p:extLst>
      <p:ext uri="{BB962C8B-B14F-4D97-AF65-F5344CB8AC3E}">
        <p14:creationId xmlns:p14="http://schemas.microsoft.com/office/powerpoint/2010/main" val="14090849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6847" y="685800"/>
            <a:ext cx="7261997" cy="559493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5118" y="2667659"/>
            <a:ext cx="34558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Rhagio</a:t>
            </a:r>
            <a:r>
              <a:rPr lang="gl-ES" sz="2000" b="1" i="1" dirty="0"/>
              <a:t> </a:t>
            </a:r>
            <a:r>
              <a:rPr lang="gl-ES" sz="2000" b="1" i="1" dirty="0" err="1"/>
              <a:t>scolopaceus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Rhagionidae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10 a 15 mm. Aliméntase de </a:t>
            </a:r>
            <a:r>
              <a:rPr lang="gl-ES" sz="2000" dirty="0" err="1"/>
              <a:t>nectar</a:t>
            </a:r>
            <a:r>
              <a:rPr lang="gl-ES" sz="2000" dirty="0"/>
              <a:t>, mais tamén caza bechos pequenos.</a:t>
            </a:r>
          </a:p>
        </p:txBody>
      </p:sp>
    </p:spTree>
    <p:extLst>
      <p:ext uri="{BB962C8B-B14F-4D97-AF65-F5344CB8AC3E}">
        <p14:creationId xmlns:p14="http://schemas.microsoft.com/office/powerpoint/2010/main" val="33168402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443752"/>
            <a:ext cx="7682649" cy="579568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24435" y="1963270"/>
            <a:ext cx="31735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Rhagio</a:t>
            </a:r>
            <a:r>
              <a:rPr lang="gl-ES" sz="2000" b="1" i="1" dirty="0"/>
              <a:t> </a:t>
            </a:r>
            <a:r>
              <a:rPr lang="gl-ES" sz="2000" b="1" i="1" dirty="0" err="1"/>
              <a:t>tringarius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Rhagionidae</a:t>
            </a:r>
            <a:r>
              <a:rPr lang="gl-ES" sz="2000" dirty="0"/>
              <a:t>. </a:t>
            </a:r>
          </a:p>
          <a:p>
            <a:r>
              <a:rPr lang="gl-ES" sz="2000" dirty="0"/>
              <a:t>Pode medir de 8 a 14 mm.</a:t>
            </a:r>
          </a:p>
          <a:p>
            <a:r>
              <a:rPr lang="gl-ES" sz="2000" dirty="0"/>
              <a:t>Caza outros insectos.</a:t>
            </a:r>
          </a:p>
        </p:txBody>
      </p:sp>
    </p:spTree>
    <p:extLst>
      <p:ext uri="{BB962C8B-B14F-4D97-AF65-F5344CB8AC3E}">
        <p14:creationId xmlns:p14="http://schemas.microsoft.com/office/powerpoint/2010/main" val="23386610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7300" y="699249"/>
            <a:ext cx="6818447" cy="57956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011" y="2359160"/>
            <a:ext cx="3850472" cy="4231287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40188" y="551329"/>
            <a:ext cx="40341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Chloromia</a:t>
            </a:r>
            <a:r>
              <a:rPr lang="gl-ES" sz="2000" b="1" i="1" dirty="0"/>
              <a:t> </a:t>
            </a:r>
            <a:r>
              <a:rPr lang="gl-ES" sz="2000" b="1" i="1" dirty="0" err="1"/>
              <a:t>formosa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Stratomyidae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8 mm. </a:t>
            </a:r>
          </a:p>
          <a:p>
            <a:r>
              <a:rPr lang="gl-ES" sz="2000" dirty="0"/>
              <a:t>As larvas desenvólvense en materiais en descomposición</a:t>
            </a:r>
          </a:p>
        </p:txBody>
      </p:sp>
    </p:spTree>
    <p:extLst>
      <p:ext uri="{BB962C8B-B14F-4D97-AF65-F5344CB8AC3E}">
        <p14:creationId xmlns:p14="http://schemas.microsoft.com/office/powerpoint/2010/main" val="29917256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102" y="3104820"/>
            <a:ext cx="4518086" cy="335575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0459" y="510989"/>
            <a:ext cx="5267296" cy="594958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196788" y="712694"/>
            <a:ext cx="41685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Sargus</a:t>
            </a:r>
            <a:r>
              <a:rPr lang="gl-ES" sz="2000" b="1" i="1" dirty="0"/>
              <a:t> </a:t>
            </a:r>
            <a:r>
              <a:rPr lang="gl-ES" sz="2000" b="1" i="1" dirty="0" err="1"/>
              <a:t>bipunctatus</a:t>
            </a:r>
            <a:r>
              <a:rPr lang="gl-ES" sz="2000" dirty="0"/>
              <a:t>.</a:t>
            </a:r>
          </a:p>
          <a:p>
            <a:r>
              <a:rPr lang="gl-ES" sz="2000" dirty="0"/>
              <a:t>Da familia </a:t>
            </a:r>
            <a:r>
              <a:rPr lang="gl-ES" sz="2000" i="1" dirty="0" err="1"/>
              <a:t>Stratiomyidae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10 a 14 mm.</a:t>
            </a:r>
          </a:p>
          <a:p>
            <a:r>
              <a:rPr lang="gl-ES" sz="2000" dirty="0"/>
              <a:t>Atópase en lugares abrigados de espazos abertos e de bosques. As larvas desenvólvense en vexetais en descomposición.</a:t>
            </a:r>
          </a:p>
        </p:txBody>
      </p:sp>
    </p:spTree>
    <p:extLst>
      <p:ext uri="{BB962C8B-B14F-4D97-AF65-F5344CB8AC3E}">
        <p14:creationId xmlns:p14="http://schemas.microsoft.com/office/powerpoint/2010/main" val="8747940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4764" y="349624"/>
            <a:ext cx="7180731" cy="607806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7200" y="2899229"/>
            <a:ext cx="38055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Beris</a:t>
            </a:r>
            <a:r>
              <a:rPr lang="gl-ES" sz="2000" b="1" i="1" dirty="0"/>
              <a:t> </a:t>
            </a:r>
            <a:r>
              <a:rPr lang="gl-ES" sz="2000" b="1" i="1" dirty="0" err="1"/>
              <a:t>geniculatta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es-ES" sz="2000" i="1" dirty="0" err="1"/>
              <a:t>Stratiomyidae</a:t>
            </a:r>
            <a:r>
              <a:rPr lang="es-ES" sz="2000" dirty="0"/>
              <a:t>.</a:t>
            </a:r>
          </a:p>
          <a:p>
            <a:r>
              <a:rPr lang="es-ES" sz="2000" dirty="0"/>
              <a:t>Mide de 7 a 9 </a:t>
            </a:r>
            <a:r>
              <a:rPr lang="es-ES" sz="2000" dirty="0" err="1"/>
              <a:t>mm.</a:t>
            </a:r>
            <a:r>
              <a:rPr lang="es-ES" sz="2000" dirty="0"/>
              <a:t> </a:t>
            </a:r>
            <a:r>
              <a:rPr lang="es-ES" sz="2000" dirty="0" err="1"/>
              <a:t>Atópase</a:t>
            </a:r>
            <a:r>
              <a:rPr lang="es-ES" sz="2000" dirty="0"/>
              <a:t> </a:t>
            </a:r>
            <a:r>
              <a:rPr lang="es-ES" sz="2000" dirty="0" err="1"/>
              <a:t>preto</a:t>
            </a:r>
            <a:r>
              <a:rPr lang="es-ES" sz="2000" dirty="0"/>
              <a:t> de zonas húmidas. As larvas </a:t>
            </a:r>
            <a:r>
              <a:rPr lang="es-ES" sz="2000" dirty="0" err="1"/>
              <a:t>desenvólvense</a:t>
            </a:r>
            <a:r>
              <a:rPr lang="es-ES" sz="2000" dirty="0"/>
              <a:t> en </a:t>
            </a:r>
            <a:r>
              <a:rPr lang="es-ES" sz="2000" dirty="0" err="1"/>
              <a:t>vexetais</a:t>
            </a:r>
            <a:r>
              <a:rPr lang="es-ES" sz="2000" dirty="0"/>
              <a:t> en descomposición.</a:t>
            </a:r>
            <a:endParaRPr lang="gl-ES" sz="2000" dirty="0"/>
          </a:p>
        </p:txBody>
      </p:sp>
    </p:spTree>
    <p:extLst>
      <p:ext uri="{BB962C8B-B14F-4D97-AF65-F5344CB8AC3E}">
        <p14:creationId xmlns:p14="http://schemas.microsoft.com/office/powerpoint/2010/main" val="24363404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0760" y="836474"/>
            <a:ext cx="7749700" cy="523104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36177" y="2328613"/>
            <a:ext cx="33079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Hermetia</a:t>
            </a:r>
            <a:r>
              <a:rPr lang="gl-ES" sz="2000" b="1" i="1" dirty="0"/>
              <a:t> </a:t>
            </a:r>
            <a:r>
              <a:rPr lang="gl-ES" sz="2000" b="1" i="1" dirty="0" err="1"/>
              <a:t>illucens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es-ES" sz="2000" i="1" dirty="0" err="1"/>
              <a:t>Stratiomyidae</a:t>
            </a:r>
            <a:r>
              <a:rPr lang="es-ES" sz="2000" dirty="0"/>
              <a:t>.</a:t>
            </a:r>
            <a:r>
              <a:rPr lang="gl-ES" sz="2000" dirty="0"/>
              <a:t> </a:t>
            </a:r>
          </a:p>
          <a:p>
            <a:r>
              <a:rPr lang="gl-ES" sz="2000" dirty="0"/>
              <a:t>Mide de 15 a 20mm. </a:t>
            </a:r>
          </a:p>
          <a:p>
            <a:r>
              <a:rPr lang="gl-ES" sz="2000" dirty="0"/>
              <a:t>É de orixe americana pero atópase polas áreas temperadas e cálidas de todo o mundo. As larvas aliméntanse de vexetais en descomposición.</a:t>
            </a:r>
          </a:p>
        </p:txBody>
      </p:sp>
    </p:spTree>
    <p:extLst>
      <p:ext uri="{BB962C8B-B14F-4D97-AF65-F5344CB8AC3E}">
        <p14:creationId xmlns:p14="http://schemas.microsoft.com/office/powerpoint/2010/main" val="26883850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3642" y="688493"/>
            <a:ext cx="6767723" cy="534923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91670" y="2547503"/>
            <a:ext cx="395343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dirty="0"/>
              <a:t> </a:t>
            </a:r>
            <a:r>
              <a:rPr lang="gl-ES" sz="2000" b="1" dirty="0"/>
              <a:t>Mosca </a:t>
            </a:r>
            <a:r>
              <a:rPr lang="gl-ES" sz="2000" b="1" dirty="0" err="1"/>
              <a:t>asesina</a:t>
            </a:r>
            <a:r>
              <a:rPr lang="gl-ES" sz="2000" b="1" dirty="0"/>
              <a:t> </a:t>
            </a:r>
          </a:p>
          <a:p>
            <a:r>
              <a:rPr lang="gl-ES" sz="2000" dirty="0"/>
              <a:t>(</a:t>
            </a:r>
            <a:r>
              <a:rPr lang="gl-ES" sz="2000" i="1" dirty="0" err="1"/>
              <a:t>Dasypogon</a:t>
            </a:r>
            <a:r>
              <a:rPr lang="gl-ES" sz="2000" i="1" dirty="0"/>
              <a:t> diadema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Asilidae</a:t>
            </a:r>
            <a:r>
              <a:rPr lang="gl-ES" sz="2000" dirty="0"/>
              <a:t>. </a:t>
            </a:r>
          </a:p>
          <a:p>
            <a:r>
              <a:rPr lang="gl-ES" sz="2000" dirty="0"/>
              <a:t>Mide arredor de 25 mm. </a:t>
            </a:r>
          </a:p>
          <a:p>
            <a:r>
              <a:rPr lang="gl-ES" sz="2000" dirty="0"/>
              <a:t>Caza outros insectos.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975411" y="6158752"/>
            <a:ext cx="19094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macho</a:t>
            </a:r>
          </a:p>
        </p:txBody>
      </p:sp>
    </p:spTree>
    <p:extLst>
      <p:ext uri="{BB962C8B-B14F-4D97-AF65-F5344CB8AC3E}">
        <p14:creationId xmlns:p14="http://schemas.microsoft.com/office/powerpoint/2010/main" val="37120100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30" y="3684495"/>
            <a:ext cx="4210520" cy="285774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1771" y="524435"/>
            <a:ext cx="7064746" cy="478283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83439" y="1592412"/>
            <a:ext cx="43084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</a:t>
            </a:r>
            <a:r>
              <a:rPr lang="gl-ES" sz="2000" b="1" dirty="0" err="1"/>
              <a:t>asesina</a:t>
            </a:r>
            <a:r>
              <a:rPr lang="gl-ES" sz="2000" b="1" dirty="0"/>
              <a:t> </a:t>
            </a:r>
            <a:r>
              <a:rPr lang="gl-ES" sz="2000" dirty="0"/>
              <a:t>(</a:t>
            </a:r>
            <a:r>
              <a:rPr lang="gl-ES" sz="2000" i="1" dirty="0" err="1"/>
              <a:t>Tolmerus</a:t>
            </a:r>
            <a:r>
              <a:rPr lang="gl-ES" sz="2000" i="1" dirty="0"/>
              <a:t> </a:t>
            </a:r>
            <a:r>
              <a:rPr lang="gl-ES" sz="2000" i="1" dirty="0" err="1"/>
              <a:t>atricapillus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Asilidae</a:t>
            </a:r>
            <a:r>
              <a:rPr lang="gl-ES" sz="2000" i="1" dirty="0"/>
              <a:t>.</a:t>
            </a:r>
          </a:p>
          <a:p>
            <a:r>
              <a:rPr lang="gl-ES" sz="2000" dirty="0"/>
              <a:t>Mide ate 20 mm. </a:t>
            </a:r>
          </a:p>
          <a:p>
            <a:r>
              <a:rPr lang="gl-ES" sz="2000" dirty="0"/>
              <a:t>Aliméntase de outros insectos.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472830" y="6064624"/>
            <a:ext cx="27482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macho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8135471" y="5378168"/>
            <a:ext cx="26625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femia</a:t>
            </a:r>
          </a:p>
        </p:txBody>
      </p:sp>
    </p:spTree>
    <p:extLst>
      <p:ext uri="{BB962C8B-B14F-4D97-AF65-F5344CB8AC3E}">
        <p14:creationId xmlns:p14="http://schemas.microsoft.com/office/powerpoint/2010/main" val="36968869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00" y="3182425"/>
            <a:ext cx="4015676" cy="331233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22100" y="1116105"/>
            <a:ext cx="37464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Usia</a:t>
            </a:r>
            <a:r>
              <a:rPr lang="gl-ES" sz="2000" b="1" i="1" dirty="0"/>
              <a:t> </a:t>
            </a:r>
            <a:r>
              <a:rPr lang="gl-ES" sz="2000" b="1" i="1" dirty="0" err="1"/>
              <a:t>aenea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Bombyliidae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7 mm.</a:t>
            </a:r>
          </a:p>
          <a:p>
            <a:r>
              <a:rPr lang="gl-ES" sz="2000" dirty="0"/>
              <a:t>As larvas aliméntanse de  outros insectos e os adultos de pole.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395" y="629257"/>
            <a:ext cx="6737505" cy="513397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971711" y="5826179"/>
            <a:ext cx="251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Parella en cópula</a:t>
            </a:r>
          </a:p>
        </p:txBody>
      </p:sp>
    </p:spTree>
    <p:extLst>
      <p:ext uri="{BB962C8B-B14F-4D97-AF65-F5344CB8AC3E}">
        <p14:creationId xmlns:p14="http://schemas.microsoft.com/office/powerpoint/2010/main" val="10033087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157" y="3617258"/>
            <a:ext cx="3422676" cy="27933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247" y="663156"/>
            <a:ext cx="6427693" cy="564351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06898" y="927846"/>
            <a:ext cx="41551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Bombilius</a:t>
            </a:r>
            <a:r>
              <a:rPr lang="gl-ES" sz="2000" b="1" i="1" dirty="0"/>
              <a:t> </a:t>
            </a:r>
            <a:r>
              <a:rPr lang="gl-ES" sz="2000" b="1" i="1" dirty="0" err="1"/>
              <a:t>major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Bombyliidae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14 a 18 mm. 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niños de abellas solitarias e </a:t>
            </a:r>
            <a:r>
              <a:rPr lang="gl-ES" sz="2000" dirty="0" err="1"/>
              <a:t>vésporas</a:t>
            </a:r>
            <a:r>
              <a:rPr lang="gl-ES" sz="2000" dirty="0"/>
              <a:t>. Os adultos liban nas flores.</a:t>
            </a:r>
          </a:p>
        </p:txBody>
      </p:sp>
    </p:spTree>
    <p:extLst>
      <p:ext uri="{BB962C8B-B14F-4D97-AF65-F5344CB8AC3E}">
        <p14:creationId xmlns:p14="http://schemas.microsoft.com/office/powerpoint/2010/main" val="502044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3590" y="816678"/>
            <a:ext cx="5730929" cy="490145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71" y="2623469"/>
            <a:ext cx="5055060" cy="405013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914401" y="510988"/>
            <a:ext cx="459889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Bombylella</a:t>
            </a:r>
            <a:r>
              <a:rPr lang="gl-ES" sz="2000" b="1" i="1" dirty="0"/>
              <a:t> </a:t>
            </a:r>
            <a:r>
              <a:rPr lang="gl-ES" sz="2000" b="1" i="1" dirty="0" err="1"/>
              <a:t>atra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Bombyliidae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10 mm. </a:t>
            </a:r>
          </a:p>
          <a:p>
            <a:r>
              <a:rPr lang="gl-ES" sz="2000" dirty="0"/>
              <a:t>Atópase en prados e pasteiros. As larvas </a:t>
            </a:r>
            <a:r>
              <a:rPr lang="gl-ES" sz="2000" dirty="0" err="1"/>
              <a:t>parasitan</a:t>
            </a:r>
            <a:r>
              <a:rPr lang="gl-ES" sz="2000" dirty="0"/>
              <a:t> outros insectos</a:t>
            </a:r>
          </a:p>
        </p:txBody>
      </p:sp>
    </p:spTree>
    <p:extLst>
      <p:ext uri="{BB962C8B-B14F-4D97-AF65-F5344CB8AC3E}">
        <p14:creationId xmlns:p14="http://schemas.microsoft.com/office/powerpoint/2010/main" val="2855266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26141" y="3092824"/>
            <a:ext cx="387275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Rivellia</a:t>
            </a:r>
            <a:r>
              <a:rPr lang="gl-ES" sz="2000" b="1" i="1" dirty="0"/>
              <a:t> </a:t>
            </a:r>
            <a:r>
              <a:rPr lang="gl-ES" sz="2000" b="1" i="1" dirty="0" err="1"/>
              <a:t>syngenesiae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Platystomatidae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4 a 6 mm.</a:t>
            </a:r>
          </a:p>
          <a:p>
            <a:r>
              <a:rPr lang="gl-ES" sz="2000" dirty="0"/>
              <a:t>As larvas aliméntanse en plantas e detritos.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6689" y="1290916"/>
            <a:ext cx="6224351" cy="448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660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345" y="497539"/>
            <a:ext cx="6903138" cy="579568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64776" y="2733662"/>
            <a:ext cx="376517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Gymnosoma</a:t>
            </a:r>
            <a:r>
              <a:rPr lang="gl-ES" sz="2000" b="1" i="1" dirty="0"/>
              <a:t> </a:t>
            </a:r>
            <a:r>
              <a:rPr lang="gl-ES" sz="2000" b="1" i="1" dirty="0" err="1"/>
              <a:t>rotundatum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Tachinidae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Miden uns 8 mm. </a:t>
            </a:r>
          </a:p>
          <a:p>
            <a:r>
              <a:rPr lang="gl-ES" sz="2000" dirty="0"/>
              <a:t>Parasita especies de chinches (cochinillas).</a:t>
            </a:r>
          </a:p>
        </p:txBody>
      </p:sp>
    </p:spTree>
    <p:extLst>
      <p:ext uri="{BB962C8B-B14F-4D97-AF65-F5344CB8AC3E}">
        <p14:creationId xmlns:p14="http://schemas.microsoft.com/office/powerpoint/2010/main" val="1909824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5276" y="484094"/>
            <a:ext cx="6622947" cy="575534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36177" y="1277471"/>
            <a:ext cx="38189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Gymnosoma</a:t>
            </a:r>
            <a:r>
              <a:rPr lang="gl-ES" sz="2000" b="1" i="1" dirty="0"/>
              <a:t> </a:t>
            </a:r>
            <a:r>
              <a:rPr lang="gl-ES" sz="2000" b="1" i="1" dirty="0" err="1"/>
              <a:t>costatum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Tachinidae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4 a 5 mm.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especies de cochinillas. Os adultos aliméntanse de </a:t>
            </a:r>
            <a:r>
              <a:rPr lang="gl-ES" sz="2000" dirty="0" err="1"/>
              <a:t>nectar</a:t>
            </a:r>
            <a:r>
              <a:rPr lang="gl-ES" sz="2000" dirty="0"/>
              <a:t>.</a:t>
            </a:r>
          </a:p>
          <a:p>
            <a:r>
              <a:rPr lang="gl-E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85194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1624" y="387359"/>
            <a:ext cx="6683188" cy="606165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27848" y="2402521"/>
            <a:ext cx="38055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Linnaemya</a:t>
            </a:r>
            <a:r>
              <a:rPr lang="gl-ES" sz="2000" b="1" i="1" dirty="0"/>
              <a:t> </a:t>
            </a:r>
            <a:r>
              <a:rPr lang="gl-ES" sz="2000" b="1" i="1" dirty="0" err="1"/>
              <a:t>picta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Tachinidae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10 a 12 mm.</a:t>
            </a:r>
          </a:p>
          <a:p>
            <a:r>
              <a:rPr lang="gl-ES" sz="2000" dirty="0"/>
              <a:t>Parasita eirugas de avelaíñas.</a:t>
            </a:r>
          </a:p>
        </p:txBody>
      </p:sp>
    </p:spTree>
    <p:extLst>
      <p:ext uri="{BB962C8B-B14F-4D97-AF65-F5344CB8AC3E}">
        <p14:creationId xmlns:p14="http://schemas.microsoft.com/office/powerpoint/2010/main" val="26689306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7000" y="497541"/>
            <a:ext cx="6777814" cy="587636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39589" y="2339788"/>
            <a:ext cx="3240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Salmacia</a:t>
            </a:r>
            <a:r>
              <a:rPr lang="gl-ES" sz="2000" b="1" i="1" dirty="0"/>
              <a:t> divisa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Tachinidae</a:t>
            </a:r>
            <a:r>
              <a:rPr lang="gl-ES" sz="2000" dirty="0"/>
              <a:t>.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a outros insectos.</a:t>
            </a:r>
          </a:p>
        </p:txBody>
      </p:sp>
    </p:spTree>
    <p:extLst>
      <p:ext uri="{BB962C8B-B14F-4D97-AF65-F5344CB8AC3E}">
        <p14:creationId xmlns:p14="http://schemas.microsoft.com/office/powerpoint/2010/main" val="39676735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22598" y="573975"/>
            <a:ext cx="7909842" cy="54375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735" y="3508797"/>
            <a:ext cx="3298774" cy="250274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5645" y="1196789"/>
            <a:ext cx="35769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Tachina</a:t>
            </a:r>
            <a:r>
              <a:rPr lang="gl-ES" sz="2000" b="1" i="1" dirty="0"/>
              <a:t> </a:t>
            </a:r>
            <a:r>
              <a:rPr lang="gl-ES" sz="2000" b="1" i="1" dirty="0" err="1"/>
              <a:t>magnicornis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Tachinidae</a:t>
            </a:r>
            <a:r>
              <a:rPr lang="gl-ES" sz="2000" i="1" dirty="0"/>
              <a:t>.</a:t>
            </a:r>
          </a:p>
          <a:p>
            <a:r>
              <a:rPr lang="gl-ES" sz="2000" dirty="0"/>
              <a:t>Mide uns 15 mm.</a:t>
            </a:r>
            <a:endParaRPr lang="gl-ES" sz="2000" i="1" dirty="0"/>
          </a:p>
          <a:p>
            <a:r>
              <a:rPr lang="gl-ES" sz="2000" dirty="0"/>
              <a:t>Parasita eirugas de avelaíñas</a:t>
            </a:r>
          </a:p>
        </p:txBody>
      </p:sp>
    </p:spTree>
    <p:extLst>
      <p:ext uri="{BB962C8B-B14F-4D97-AF65-F5344CB8AC3E}">
        <p14:creationId xmlns:p14="http://schemas.microsoft.com/office/powerpoint/2010/main" val="22834230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345" y="520174"/>
            <a:ext cx="7605995" cy="59959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16859" y="2741429"/>
            <a:ext cx="29852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Peleteria</a:t>
            </a:r>
            <a:r>
              <a:rPr lang="gl-ES" sz="2000" b="1" i="1" dirty="0"/>
              <a:t> </a:t>
            </a:r>
            <a:r>
              <a:rPr lang="gl-ES" sz="2000" b="1" i="1" dirty="0" err="1"/>
              <a:t>rubescens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Tachinidae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10 mm. As larvas </a:t>
            </a:r>
            <a:r>
              <a:rPr lang="gl-ES" sz="2000" dirty="0" err="1"/>
              <a:t>parasitan</a:t>
            </a:r>
            <a:r>
              <a:rPr lang="gl-ES" sz="2000" dirty="0"/>
              <a:t> eirugas. </a:t>
            </a:r>
          </a:p>
        </p:txBody>
      </p:sp>
    </p:spTree>
    <p:extLst>
      <p:ext uri="{BB962C8B-B14F-4D97-AF65-F5344CB8AC3E}">
        <p14:creationId xmlns:p14="http://schemas.microsoft.com/office/powerpoint/2010/main" val="21009274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8185" y="481931"/>
            <a:ext cx="6469392" cy="578439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53036" y="2773965"/>
            <a:ext cx="41013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Ectophasia</a:t>
            </a:r>
            <a:r>
              <a:rPr lang="gl-ES" sz="2000" b="1" i="1" dirty="0"/>
              <a:t> </a:t>
            </a:r>
            <a:r>
              <a:rPr lang="gl-ES" sz="2000" b="1" i="1" dirty="0" err="1"/>
              <a:t>crassipennis</a:t>
            </a:r>
            <a:r>
              <a:rPr lang="gl-ES" sz="2000" dirty="0"/>
              <a:t>.</a:t>
            </a:r>
          </a:p>
          <a:p>
            <a:r>
              <a:rPr lang="gl-ES" sz="2000" dirty="0" err="1"/>
              <a:t>Fam</a:t>
            </a:r>
            <a:r>
              <a:rPr lang="gl-ES" sz="2000" dirty="0"/>
              <a:t> </a:t>
            </a:r>
            <a:r>
              <a:rPr lang="gl-ES" sz="2000" i="1" dirty="0" err="1"/>
              <a:t>Tachinidae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entre 10 e 13 mm. 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chinches.</a:t>
            </a:r>
          </a:p>
        </p:txBody>
      </p:sp>
    </p:spTree>
    <p:extLst>
      <p:ext uri="{BB962C8B-B14F-4D97-AF65-F5344CB8AC3E}">
        <p14:creationId xmlns:p14="http://schemas.microsoft.com/office/powerpoint/2010/main" val="14979242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7082" y="438282"/>
            <a:ext cx="5795615" cy="616653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33718" y="2552053"/>
            <a:ext cx="39803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Myopa</a:t>
            </a:r>
            <a:r>
              <a:rPr lang="gl-ES" sz="2000" b="1" i="1" dirty="0"/>
              <a:t> </a:t>
            </a:r>
            <a:r>
              <a:rPr lang="gl-ES" sz="2000" b="1" i="1" dirty="0" err="1"/>
              <a:t>dorsalis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Conopidae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11 a 15 mm. 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abellas solitarias. Atópase na maior parte de Europa, no norte de Africa e no oeste de Asia</a:t>
            </a:r>
          </a:p>
        </p:txBody>
      </p:sp>
    </p:spTree>
    <p:extLst>
      <p:ext uri="{BB962C8B-B14F-4D97-AF65-F5344CB8AC3E}">
        <p14:creationId xmlns:p14="http://schemas.microsoft.com/office/powerpoint/2010/main" val="5673528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2655" y="404185"/>
            <a:ext cx="7133928" cy="572917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97540" y="2607054"/>
            <a:ext cx="341555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Sicus</a:t>
            </a:r>
            <a:r>
              <a:rPr lang="gl-ES" sz="2000" b="1" i="1" dirty="0"/>
              <a:t> </a:t>
            </a:r>
            <a:r>
              <a:rPr lang="gl-ES" sz="2000" b="1" i="1" dirty="0" err="1"/>
              <a:t>ferrugineus</a:t>
            </a:r>
            <a:r>
              <a:rPr lang="gl-ES" sz="2000" dirty="0"/>
              <a:t>.</a:t>
            </a:r>
          </a:p>
          <a:p>
            <a:r>
              <a:rPr lang="gl-ES" sz="2000" dirty="0" err="1"/>
              <a:t>Fam</a:t>
            </a:r>
            <a:r>
              <a:rPr lang="gl-ES" sz="2000" dirty="0"/>
              <a:t> </a:t>
            </a:r>
            <a:r>
              <a:rPr lang="gl-ES" sz="2000" i="1" dirty="0" err="1"/>
              <a:t>Conopidae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8 a 13 mm. </a:t>
            </a:r>
          </a:p>
          <a:p>
            <a:r>
              <a:rPr lang="gl-ES" sz="2000" dirty="0"/>
              <a:t>As larvas </a:t>
            </a:r>
            <a:r>
              <a:rPr lang="gl-ES" sz="2000" dirty="0" err="1"/>
              <a:t>parasitan</a:t>
            </a:r>
            <a:r>
              <a:rPr lang="gl-ES" sz="2000" dirty="0"/>
              <a:t> niños de abellóns. 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6131846" y="6133364"/>
            <a:ext cx="295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gl-ES" sz="1400" dirty="0"/>
              <a:t>Parella copulando</a:t>
            </a:r>
          </a:p>
        </p:txBody>
      </p:sp>
    </p:spTree>
    <p:extLst>
      <p:ext uri="{BB962C8B-B14F-4D97-AF65-F5344CB8AC3E}">
        <p14:creationId xmlns:p14="http://schemas.microsoft.com/office/powerpoint/2010/main" val="18233720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2005" y="933548"/>
            <a:ext cx="6783488" cy="544035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41" y="2891117"/>
            <a:ext cx="3900269" cy="365455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97541" y="570477"/>
            <a:ext cx="42896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Villa</a:t>
            </a:r>
            <a:r>
              <a:rPr lang="gl-ES" sz="2000" b="1" i="1" dirty="0"/>
              <a:t> </a:t>
            </a:r>
            <a:r>
              <a:rPr lang="gl-ES" sz="2000" b="1" i="1" dirty="0" err="1"/>
              <a:t>hotentota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Bombyliidae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entre 11 e 19 mm.</a:t>
            </a:r>
            <a:r>
              <a:rPr lang="pt-BR" sz="2000" dirty="0"/>
              <a:t> </a:t>
            </a:r>
          </a:p>
          <a:p>
            <a:r>
              <a:rPr lang="pt-BR" sz="2000" dirty="0" err="1"/>
              <a:t>Atópase</a:t>
            </a:r>
            <a:r>
              <a:rPr lang="pt-BR" sz="2000" dirty="0"/>
              <a:t> </a:t>
            </a:r>
            <a:r>
              <a:rPr lang="pt-BR" sz="2000" dirty="0" err="1"/>
              <a:t>en</a:t>
            </a:r>
            <a:r>
              <a:rPr lang="pt-BR" sz="2000" dirty="0"/>
              <a:t> zonas secas de Europa e do norte de África.</a:t>
            </a:r>
            <a:r>
              <a:rPr lang="gl-ES" sz="2000" dirty="0"/>
              <a:t> As  larvas </a:t>
            </a:r>
            <a:r>
              <a:rPr lang="gl-ES" sz="2000" dirty="0" err="1"/>
              <a:t>parasitan</a:t>
            </a:r>
            <a:r>
              <a:rPr lang="gl-ES" sz="2000" dirty="0"/>
              <a:t> niños de abellas e </a:t>
            </a:r>
            <a:r>
              <a:rPr lang="gl-ES" sz="2000" dirty="0" err="1"/>
              <a:t>vésporas</a:t>
            </a:r>
            <a:r>
              <a:rPr lang="gl-ES" sz="2000" dirty="0"/>
              <a:t> solitarias.</a:t>
            </a:r>
          </a:p>
        </p:txBody>
      </p:sp>
    </p:spTree>
    <p:extLst>
      <p:ext uri="{BB962C8B-B14F-4D97-AF65-F5344CB8AC3E}">
        <p14:creationId xmlns:p14="http://schemas.microsoft.com/office/powerpoint/2010/main" val="118084189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2376" y="828434"/>
            <a:ext cx="6460047" cy="498069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05529" y="2326340"/>
            <a:ext cx="37706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Mosca da humidade </a:t>
            </a:r>
          </a:p>
          <a:p>
            <a:r>
              <a:rPr lang="gl-ES" sz="2000" dirty="0"/>
              <a:t>(</a:t>
            </a:r>
            <a:r>
              <a:rPr lang="gl-ES" sz="2000" i="1" dirty="0" err="1"/>
              <a:t>Clogmia</a:t>
            </a:r>
            <a:r>
              <a:rPr lang="gl-ES" sz="2000" i="1" dirty="0"/>
              <a:t> </a:t>
            </a:r>
            <a:r>
              <a:rPr lang="gl-ES" sz="2000" i="1" dirty="0" err="1"/>
              <a:t>albipunctata</a:t>
            </a:r>
            <a:r>
              <a:rPr lang="gl-ES" sz="2000" dirty="0"/>
              <a:t>).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Psychodidae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2 mm. </a:t>
            </a:r>
          </a:p>
          <a:p>
            <a:r>
              <a:rPr lang="gl-ES" sz="2000" dirty="0"/>
              <a:t>As larvas desenvólvense en desaugadoiros.  </a:t>
            </a:r>
          </a:p>
        </p:txBody>
      </p:sp>
    </p:spTree>
    <p:extLst>
      <p:ext uri="{BB962C8B-B14F-4D97-AF65-F5344CB8AC3E}">
        <p14:creationId xmlns:p14="http://schemas.microsoft.com/office/powerpoint/2010/main" val="3442245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071" y="833631"/>
            <a:ext cx="6817661" cy="461555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51329" y="2325801"/>
            <a:ext cx="38189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Tabán xigante </a:t>
            </a:r>
            <a:r>
              <a:rPr lang="gl-ES" sz="2000" dirty="0"/>
              <a:t>(</a:t>
            </a:r>
            <a:r>
              <a:rPr lang="gl-ES" sz="2000" i="1" dirty="0" err="1"/>
              <a:t>Tabanus</a:t>
            </a:r>
            <a:r>
              <a:rPr lang="gl-ES" sz="2000" i="1" dirty="0"/>
              <a:t> </a:t>
            </a:r>
            <a:r>
              <a:rPr lang="gl-ES" sz="2000" i="1" dirty="0" err="1"/>
              <a:t>sudeticus</a:t>
            </a:r>
            <a:r>
              <a:rPr lang="gl-ES" sz="2000" dirty="0"/>
              <a:t>).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Tabanidae</a:t>
            </a:r>
            <a:r>
              <a:rPr lang="gl-ES" sz="2000" dirty="0"/>
              <a:t>.</a:t>
            </a:r>
          </a:p>
          <a:p>
            <a:r>
              <a:rPr lang="gl-ES" sz="2000" dirty="0"/>
              <a:t>É a mosca máis pesada de Europa. Mide de 2 a 2,5 </a:t>
            </a:r>
            <a:r>
              <a:rPr lang="gl-ES" sz="2000" dirty="0" err="1"/>
              <a:t>cm</a:t>
            </a:r>
            <a:r>
              <a:rPr lang="gl-ES" sz="2000" dirty="0"/>
              <a:t>. Atópase en todo o oeste de Europa. As femias aliméntanse con sangue de mamíferos.</a:t>
            </a:r>
          </a:p>
        </p:txBody>
      </p:sp>
    </p:spTree>
    <p:extLst>
      <p:ext uri="{BB962C8B-B14F-4D97-AF65-F5344CB8AC3E}">
        <p14:creationId xmlns:p14="http://schemas.microsoft.com/office/powerpoint/2010/main" val="17240267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631" y="453147"/>
            <a:ext cx="7327393" cy="55980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97541" y="1721223"/>
            <a:ext cx="341555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Chrysops</a:t>
            </a:r>
            <a:r>
              <a:rPr lang="gl-ES" sz="2000" b="1" i="1" dirty="0"/>
              <a:t> </a:t>
            </a:r>
            <a:r>
              <a:rPr lang="gl-ES" sz="2000" b="1" i="1" dirty="0" err="1"/>
              <a:t>caecutiens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Tabanidae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8 a 10 mm. </a:t>
            </a:r>
          </a:p>
          <a:p>
            <a:r>
              <a:rPr lang="gl-ES" sz="2000" dirty="0"/>
              <a:t>Atópase preto de zonas húmidas. As larvas aliméntanse de materiais en descomposición e os adultos de pole, mais as femias precisan alimentarse de sangue de mamíferos para producir os ovos.</a:t>
            </a:r>
          </a:p>
        </p:txBody>
      </p:sp>
    </p:spTree>
    <p:extLst>
      <p:ext uri="{BB962C8B-B14F-4D97-AF65-F5344CB8AC3E}">
        <p14:creationId xmlns:p14="http://schemas.microsoft.com/office/powerpoint/2010/main" val="282917549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2691" y="900954"/>
            <a:ext cx="6265371" cy="531158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860610" y="1290917"/>
            <a:ext cx="36172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Empis</a:t>
            </a:r>
            <a:r>
              <a:rPr lang="gl-ES" sz="2000" b="1" i="1" dirty="0"/>
              <a:t> </a:t>
            </a:r>
            <a:r>
              <a:rPr lang="gl-ES" sz="2000" b="1" i="1" dirty="0" err="1"/>
              <a:t>trigramma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Empididae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10 mm.</a:t>
            </a:r>
          </a:p>
          <a:p>
            <a:r>
              <a:rPr lang="gl-ES" sz="2000" dirty="0"/>
              <a:t>Aliméntase de néctar e  tamén captura outros insectos.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04" y="3415553"/>
            <a:ext cx="4504373" cy="319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0775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3363" y="443752"/>
            <a:ext cx="6789613" cy="603773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66483" y="1976718"/>
            <a:ext cx="32407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Empis</a:t>
            </a:r>
            <a:r>
              <a:rPr lang="gl-ES" sz="2000" b="1" i="1" dirty="0"/>
              <a:t> </a:t>
            </a:r>
            <a:r>
              <a:rPr lang="gl-ES" sz="2000" b="1" i="1" dirty="0" err="1"/>
              <a:t>ciliata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Empididae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10 mm.</a:t>
            </a:r>
          </a:p>
          <a:p>
            <a:r>
              <a:rPr lang="gl-ES" sz="2000" dirty="0"/>
              <a:t>As larvas e os adultos aliméntanse de insectos, mais os adultos tamén consumen zumes vexetais azucrados.</a:t>
            </a:r>
          </a:p>
        </p:txBody>
      </p:sp>
    </p:spTree>
    <p:extLst>
      <p:ext uri="{BB962C8B-B14F-4D97-AF65-F5344CB8AC3E}">
        <p14:creationId xmlns:p14="http://schemas.microsoft.com/office/powerpoint/2010/main" val="167798936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5328" y="537882"/>
            <a:ext cx="7120643" cy="570363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99810" y="2881867"/>
            <a:ext cx="3657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Volucella</a:t>
            </a:r>
            <a:r>
              <a:rPr lang="gl-ES" sz="2000" b="1" i="1" dirty="0"/>
              <a:t> </a:t>
            </a:r>
            <a:r>
              <a:rPr lang="gl-ES" sz="2000" b="1" i="1" dirty="0" err="1"/>
              <a:t>zonaria</a:t>
            </a:r>
            <a:r>
              <a:rPr lang="gl-ES" sz="2000" dirty="0"/>
              <a:t>. </a:t>
            </a:r>
          </a:p>
          <a:p>
            <a:r>
              <a:rPr lang="gl-ES" sz="2000" dirty="0" err="1"/>
              <a:t>Fam</a:t>
            </a:r>
            <a:r>
              <a:rPr lang="gl-ES" sz="2000" dirty="0"/>
              <a:t>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até 25 mm. </a:t>
            </a:r>
          </a:p>
          <a:p>
            <a:r>
              <a:rPr lang="gl-ES" sz="2000" dirty="0"/>
              <a:t>As larvas desenvólvense nos niños de </a:t>
            </a:r>
            <a:r>
              <a:rPr lang="gl-ES" sz="2000" dirty="0" err="1"/>
              <a:t>vésporas</a:t>
            </a:r>
            <a:r>
              <a:rPr lang="gl-ES" sz="2000" dirty="0"/>
              <a:t> sociais.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935053" y="6241517"/>
            <a:ext cx="3024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Femia, ollos separados</a:t>
            </a:r>
          </a:p>
        </p:txBody>
      </p:sp>
    </p:spTree>
    <p:extLst>
      <p:ext uri="{BB962C8B-B14F-4D97-AF65-F5344CB8AC3E}">
        <p14:creationId xmlns:p14="http://schemas.microsoft.com/office/powerpoint/2010/main" val="34956085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517" y="403410"/>
            <a:ext cx="6596107" cy="591670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99248" y="2392267"/>
            <a:ext cx="35231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Volucella</a:t>
            </a:r>
            <a:r>
              <a:rPr lang="gl-ES" sz="2000" b="1" i="1" dirty="0"/>
              <a:t> </a:t>
            </a:r>
            <a:r>
              <a:rPr lang="gl-ES" sz="2000" b="1" i="1" dirty="0" err="1"/>
              <a:t>bombilians</a:t>
            </a:r>
            <a:r>
              <a:rPr lang="gl-ES" sz="2000" dirty="0"/>
              <a:t>.  </a:t>
            </a:r>
          </a:p>
          <a:p>
            <a:r>
              <a:rPr lang="gl-ES" sz="2000" dirty="0" err="1"/>
              <a:t>Fam</a:t>
            </a:r>
            <a:r>
              <a:rPr lang="gl-ES" sz="2000" dirty="0"/>
              <a:t>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entre 11 e 17 mm.</a:t>
            </a:r>
          </a:p>
          <a:p>
            <a:r>
              <a:rPr lang="gl-ES" sz="2000" dirty="0"/>
              <a:t>Os adultos aliméntanse de pole e as larvas de restos en niños de </a:t>
            </a:r>
            <a:r>
              <a:rPr lang="gl-ES" sz="2000" dirty="0" err="1"/>
              <a:t>vésporas</a:t>
            </a:r>
            <a:r>
              <a:rPr lang="gl-ES" sz="2000" dirty="0"/>
              <a:t> sociais e de abellóns</a:t>
            </a:r>
          </a:p>
        </p:txBody>
      </p:sp>
    </p:spTree>
    <p:extLst>
      <p:ext uri="{BB962C8B-B14F-4D97-AF65-F5344CB8AC3E}">
        <p14:creationId xmlns:p14="http://schemas.microsoft.com/office/powerpoint/2010/main" val="35890121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76259" y="443754"/>
            <a:ext cx="6102938" cy="608635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781" y="2962475"/>
            <a:ext cx="4212084" cy="356763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25007" y="820269"/>
            <a:ext cx="4413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Myatropha</a:t>
            </a:r>
            <a:r>
              <a:rPr lang="gl-ES" sz="2000" b="1" i="1" dirty="0"/>
              <a:t> florea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 </a:t>
            </a:r>
            <a:r>
              <a:rPr lang="gl-ES" sz="2000" dirty="0" err="1"/>
              <a:t>cm</a:t>
            </a:r>
            <a:r>
              <a:rPr lang="gl-ES" sz="2000" dirty="0"/>
              <a:t>. </a:t>
            </a:r>
          </a:p>
          <a:p>
            <a:r>
              <a:rPr lang="gl-ES" sz="2000" dirty="0"/>
              <a:t>Atópase no centro e no sur de Europa e no norte de África. Os adultos aliméntanse de pole e </a:t>
            </a:r>
            <a:r>
              <a:rPr lang="gl-ES" sz="2000" dirty="0" err="1"/>
              <a:t>nectar</a:t>
            </a:r>
            <a:r>
              <a:rPr lang="gl-E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96329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4551" y="591670"/>
            <a:ext cx="4568155" cy="580775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777" y="3012449"/>
            <a:ext cx="4444515" cy="338697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226910" y="735715"/>
            <a:ext cx="41282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Chrysotoxum</a:t>
            </a:r>
            <a:r>
              <a:rPr lang="gl-ES" sz="2000" b="1" i="1" dirty="0"/>
              <a:t> </a:t>
            </a:r>
            <a:r>
              <a:rPr lang="gl-ES" sz="2000" b="1" i="1" dirty="0" err="1"/>
              <a:t>intermedium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12 mm. </a:t>
            </a:r>
          </a:p>
          <a:p>
            <a:r>
              <a:rPr lang="gl-ES" sz="2000" dirty="0"/>
              <a:t>Os adultos aliméntanse nas flores e as larvas cazan insectos pequenos.</a:t>
            </a:r>
          </a:p>
        </p:txBody>
      </p:sp>
    </p:spTree>
    <p:extLst>
      <p:ext uri="{BB962C8B-B14F-4D97-AF65-F5344CB8AC3E}">
        <p14:creationId xmlns:p14="http://schemas.microsoft.com/office/powerpoint/2010/main" val="119089207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019" y="893191"/>
            <a:ext cx="7754784" cy="534055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7200" y="2747862"/>
            <a:ext cx="29852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Epistrophe</a:t>
            </a:r>
            <a:r>
              <a:rPr lang="gl-ES" sz="2000" b="1" i="1"/>
              <a:t> nitidicollis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7 a 10 mm.</a:t>
            </a:r>
          </a:p>
          <a:p>
            <a:r>
              <a:rPr lang="gl-ES" sz="2000" dirty="0"/>
              <a:t>As larvas aliméntanse de insectos pequenos.</a:t>
            </a:r>
          </a:p>
        </p:txBody>
      </p:sp>
    </p:spTree>
    <p:extLst>
      <p:ext uri="{BB962C8B-B14F-4D97-AF65-F5344CB8AC3E}">
        <p14:creationId xmlns:p14="http://schemas.microsoft.com/office/powerpoint/2010/main" val="1211211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1497" y="530821"/>
            <a:ext cx="4965960" cy="596870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26142" y="770470"/>
            <a:ext cx="48678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Episyrphus</a:t>
            </a:r>
            <a:r>
              <a:rPr lang="gl-ES" sz="2000" b="1" i="1" dirty="0"/>
              <a:t> </a:t>
            </a:r>
            <a:r>
              <a:rPr lang="gl-ES" sz="2000" b="1" i="1" dirty="0" err="1"/>
              <a:t>balteatus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9 a 12 mm. </a:t>
            </a:r>
          </a:p>
          <a:p>
            <a:r>
              <a:rPr lang="gl-ES" sz="2000" dirty="0"/>
              <a:t>As larvas aliméntanse de pulgóns.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035" y="2850775"/>
            <a:ext cx="4181267" cy="364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769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211" y="401565"/>
            <a:ext cx="7486048" cy="595889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51330" y="2672227"/>
            <a:ext cx="35096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gl-ES" sz="2000" b="1" i="1" dirty="0" err="1"/>
              <a:t>Eupeodes</a:t>
            </a:r>
            <a:r>
              <a:rPr lang="gl-ES" sz="2000" b="1" i="1" dirty="0"/>
              <a:t> </a:t>
            </a:r>
            <a:r>
              <a:rPr lang="gl-ES" sz="2000" b="1" i="1" dirty="0" err="1"/>
              <a:t>volucris</a:t>
            </a:r>
            <a:r>
              <a:rPr lang="gl-ES" sz="2000" dirty="0"/>
              <a:t>. </a:t>
            </a:r>
          </a:p>
          <a:p>
            <a:r>
              <a:rPr lang="pt-BR" sz="2000" dirty="0" err="1"/>
              <a:t>Familia</a:t>
            </a:r>
            <a:r>
              <a:rPr lang="pt-BR" sz="2000" dirty="0"/>
              <a:t> </a:t>
            </a:r>
            <a:r>
              <a:rPr lang="pt-BR" sz="2000" i="1" dirty="0" err="1"/>
              <a:t>Syrphidae</a:t>
            </a:r>
            <a:r>
              <a:rPr lang="pt-BR" sz="2000" dirty="0"/>
              <a:t>. </a:t>
            </a:r>
          </a:p>
          <a:p>
            <a:r>
              <a:rPr lang="pt-BR" sz="2000" dirty="0"/>
              <a:t>As larvas </a:t>
            </a:r>
            <a:r>
              <a:rPr lang="pt-BR" sz="2000" dirty="0" err="1"/>
              <a:t>aliméntanse</a:t>
            </a:r>
            <a:r>
              <a:rPr lang="pt-BR" sz="2000" dirty="0"/>
              <a:t> principalmente de </a:t>
            </a:r>
            <a:r>
              <a:rPr lang="pt-BR" sz="2000" dirty="0" err="1"/>
              <a:t>pulgóns</a:t>
            </a:r>
            <a:r>
              <a:rPr lang="pt-BR" sz="2000" dirty="0"/>
              <a:t>.</a:t>
            </a:r>
            <a:endParaRPr lang="gl-ES" sz="2000" dirty="0"/>
          </a:p>
        </p:txBody>
      </p:sp>
    </p:spTree>
    <p:extLst>
      <p:ext uri="{BB962C8B-B14F-4D97-AF65-F5344CB8AC3E}">
        <p14:creationId xmlns:p14="http://schemas.microsoft.com/office/powerpoint/2010/main" val="13509427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2377" y="603196"/>
            <a:ext cx="6842312" cy="586483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89964" y="2873895"/>
            <a:ext cx="35096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/>
              <a:t>Milesia </a:t>
            </a:r>
            <a:r>
              <a:rPr lang="gl-ES" sz="2000" b="1" i="1" dirty="0" err="1"/>
              <a:t>crabroniformis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ate 25 mm. </a:t>
            </a:r>
          </a:p>
          <a:p>
            <a:r>
              <a:rPr lang="gl-ES" sz="2000" dirty="0"/>
              <a:t>É o </a:t>
            </a:r>
            <a:r>
              <a:rPr lang="gl-ES" sz="2000" dirty="0" err="1"/>
              <a:t>sírfido</a:t>
            </a:r>
            <a:r>
              <a:rPr lang="gl-ES" sz="2000" dirty="0"/>
              <a:t> máis grande. </a:t>
            </a:r>
          </a:p>
          <a:p>
            <a:r>
              <a:rPr lang="gl-ES" sz="2000" dirty="0"/>
              <a:t>As larvas desenvólvense nos residuos, en furados de árbores vellas, e os adultos aliméntanse de pole e zumes de flores.</a:t>
            </a:r>
          </a:p>
        </p:txBody>
      </p:sp>
    </p:spTree>
    <p:extLst>
      <p:ext uri="{BB962C8B-B14F-4D97-AF65-F5344CB8AC3E}">
        <p14:creationId xmlns:p14="http://schemas.microsoft.com/office/powerpoint/2010/main" val="29671523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4859" y="447760"/>
            <a:ext cx="4209295" cy="609534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172" y="2756891"/>
            <a:ext cx="4491356" cy="378621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85559" y="739588"/>
            <a:ext cx="52983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Eristalis</a:t>
            </a:r>
            <a:r>
              <a:rPr lang="gl-ES" sz="2000" b="1" i="1" dirty="0"/>
              <a:t> </a:t>
            </a:r>
            <a:r>
              <a:rPr lang="gl-ES" sz="2000" b="1" i="1" dirty="0" err="1"/>
              <a:t>tenax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13 a 15 mm. </a:t>
            </a:r>
          </a:p>
          <a:p>
            <a:r>
              <a:rPr lang="gl-ES" sz="2000" dirty="0"/>
              <a:t>As larvas viven en augas negras alimentándose de microorganismos e os adultos nas flores.</a:t>
            </a:r>
          </a:p>
        </p:txBody>
      </p:sp>
    </p:spTree>
    <p:extLst>
      <p:ext uri="{BB962C8B-B14F-4D97-AF65-F5344CB8AC3E}">
        <p14:creationId xmlns:p14="http://schemas.microsoft.com/office/powerpoint/2010/main" val="61892528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6836" y="685801"/>
            <a:ext cx="6698960" cy="549984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99247" y="2466228"/>
            <a:ext cx="34155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Eristalis</a:t>
            </a:r>
            <a:r>
              <a:rPr lang="gl-ES" sz="2000" b="1" i="1" dirty="0"/>
              <a:t> </a:t>
            </a:r>
            <a:r>
              <a:rPr lang="gl-ES" sz="2000" b="1" i="1" dirty="0" err="1"/>
              <a:t>arbustorum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entre 10 e 15 mm. </a:t>
            </a:r>
          </a:p>
          <a:p>
            <a:r>
              <a:rPr lang="gl-ES" sz="2000" dirty="0"/>
              <a:t>As larvas viven en augas estancadas e os adultos en zonas arboradas.</a:t>
            </a:r>
          </a:p>
        </p:txBody>
      </p:sp>
    </p:spTree>
    <p:extLst>
      <p:ext uri="{BB962C8B-B14F-4D97-AF65-F5344CB8AC3E}">
        <p14:creationId xmlns:p14="http://schemas.microsoft.com/office/powerpoint/2010/main" val="206501890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6227" y="393124"/>
            <a:ext cx="7980329" cy="565805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49623" y="2560430"/>
            <a:ext cx="30659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Eristalis</a:t>
            </a:r>
            <a:r>
              <a:rPr lang="gl-ES" sz="2000" b="1" i="1" dirty="0"/>
              <a:t> </a:t>
            </a:r>
            <a:r>
              <a:rPr lang="gl-ES" sz="2000" b="1" i="1" dirty="0" err="1"/>
              <a:t>nemorum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 </a:t>
            </a:r>
          </a:p>
          <a:p>
            <a:r>
              <a:rPr lang="gl-ES" sz="2000" dirty="0"/>
              <a:t>Mide de 10 a 12 mm. </a:t>
            </a:r>
          </a:p>
          <a:p>
            <a:r>
              <a:rPr lang="gl-ES" sz="2000" dirty="0"/>
              <a:t>Hemisferio norte Eurasia. Ten larva acuática, que se desenvolve en augas estancadas, e os adultos aliméntanse nas flores.</a:t>
            </a:r>
          </a:p>
        </p:txBody>
      </p:sp>
    </p:spTree>
    <p:extLst>
      <p:ext uri="{BB962C8B-B14F-4D97-AF65-F5344CB8AC3E}">
        <p14:creationId xmlns:p14="http://schemas.microsoft.com/office/powerpoint/2010/main" val="296021258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0052" y="685540"/>
            <a:ext cx="7057526" cy="568836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76517" y="2714115"/>
            <a:ext cx="387275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Eupeodes</a:t>
            </a:r>
            <a:r>
              <a:rPr lang="gl-ES" sz="2000" b="1" i="1" dirty="0"/>
              <a:t> </a:t>
            </a:r>
            <a:r>
              <a:rPr lang="gl-ES" sz="2000" b="1" i="1" dirty="0" err="1"/>
              <a:t>corollae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6 a 11 mm. </a:t>
            </a:r>
          </a:p>
          <a:p>
            <a:r>
              <a:rPr lang="gl-ES" sz="2000" dirty="0"/>
              <a:t>As larvas aliméntanse de pulgóns.</a:t>
            </a:r>
          </a:p>
          <a:p>
            <a:endParaRPr lang="gl-ES" sz="2000" dirty="0"/>
          </a:p>
        </p:txBody>
      </p:sp>
    </p:spTree>
    <p:extLst>
      <p:ext uri="{BB962C8B-B14F-4D97-AF65-F5344CB8AC3E}">
        <p14:creationId xmlns:p14="http://schemas.microsoft.com/office/powerpoint/2010/main" val="275827143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7898" y="455390"/>
            <a:ext cx="6191763" cy="586814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97540" y="699247"/>
            <a:ext cx="39891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Sphareophoria</a:t>
            </a:r>
            <a:r>
              <a:rPr lang="gl-ES" sz="2000" b="1" i="1" dirty="0"/>
              <a:t> </a:t>
            </a:r>
            <a:r>
              <a:rPr lang="gl-ES" sz="2000" b="1" i="1" dirty="0" err="1"/>
              <a:t>scripta</a:t>
            </a:r>
            <a:r>
              <a:rPr lang="gl-ES" sz="2000" b="1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7 a 12 mm. </a:t>
            </a:r>
          </a:p>
          <a:p>
            <a:r>
              <a:rPr lang="gl-ES" sz="2000" dirty="0"/>
              <a:t>As larvas aliméntanse de pulgóns e os adultos de pole e </a:t>
            </a:r>
            <a:r>
              <a:rPr lang="gl-ES" sz="2000" dirty="0" err="1"/>
              <a:t>nectar</a:t>
            </a:r>
            <a:r>
              <a:rPr lang="gl-ES" sz="2000" dirty="0"/>
              <a:t>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8511989" y="6323537"/>
            <a:ext cx="9681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femia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51" y="2983207"/>
            <a:ext cx="4344692" cy="364715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042648" y="6323537"/>
            <a:ext cx="18322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macho</a:t>
            </a:r>
          </a:p>
        </p:txBody>
      </p:sp>
    </p:spTree>
    <p:extLst>
      <p:ext uri="{BB962C8B-B14F-4D97-AF65-F5344CB8AC3E}">
        <p14:creationId xmlns:p14="http://schemas.microsoft.com/office/powerpoint/2010/main" val="334683025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717" y="3310584"/>
            <a:ext cx="3708554" cy="284817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40717" y="874057"/>
            <a:ext cx="37085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Syrphus</a:t>
            </a:r>
            <a:r>
              <a:rPr lang="gl-ES" sz="2000" b="1" i="1" dirty="0"/>
              <a:t> </a:t>
            </a:r>
            <a:r>
              <a:rPr lang="gl-ES" sz="2000" b="1" i="1" dirty="0" err="1"/>
              <a:t>ribesii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 </a:t>
            </a:r>
          </a:p>
          <a:p>
            <a:r>
              <a:rPr lang="gl-ES" sz="2000" dirty="0"/>
              <a:t>Mide entre 9 e 13 mm.</a:t>
            </a:r>
          </a:p>
          <a:p>
            <a:r>
              <a:rPr lang="gl-ES" sz="2000" dirty="0"/>
              <a:t>Hemisferio norte. Os adultos aliméntanse nas flores, e as larvas comen pulgóns.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7153" y="404009"/>
            <a:ext cx="6908456" cy="575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962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987" y="522586"/>
            <a:ext cx="7311558" cy="61068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99246" y="1237129"/>
            <a:ext cx="30390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Syritta</a:t>
            </a:r>
            <a:r>
              <a:rPr lang="gl-ES" sz="2000" b="1" i="1" dirty="0"/>
              <a:t> </a:t>
            </a:r>
            <a:r>
              <a:rPr lang="gl-ES" sz="2000" b="1" i="1" dirty="0" err="1"/>
              <a:t>pipiens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5 a 9 mm. </a:t>
            </a:r>
          </a:p>
          <a:p>
            <a:r>
              <a:rPr lang="gl-ES" sz="2000" dirty="0"/>
              <a:t>As larvas viven en materia en descomposición.</a:t>
            </a:r>
          </a:p>
        </p:txBody>
      </p:sp>
    </p:spTree>
    <p:extLst>
      <p:ext uri="{BB962C8B-B14F-4D97-AF65-F5344CB8AC3E}">
        <p14:creationId xmlns:p14="http://schemas.microsoft.com/office/powerpoint/2010/main" val="30353584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043422" y="1071901"/>
            <a:ext cx="5997338" cy="50369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891" y="2453042"/>
            <a:ext cx="5268815" cy="413601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524435" y="591721"/>
            <a:ext cx="59032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Xanthogramma</a:t>
            </a:r>
            <a:r>
              <a:rPr lang="gl-ES" sz="2000" b="1" i="1" dirty="0"/>
              <a:t> </a:t>
            </a:r>
            <a:r>
              <a:rPr lang="gl-ES" sz="2000" b="1" i="1" dirty="0" err="1"/>
              <a:t>pedissequum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Syrphidae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arredor de 1 </a:t>
            </a:r>
            <a:r>
              <a:rPr lang="gl-ES" sz="2000" dirty="0" err="1"/>
              <a:t>cm</a:t>
            </a:r>
            <a:r>
              <a:rPr lang="gl-ES" sz="2000" dirty="0"/>
              <a:t>. </a:t>
            </a:r>
          </a:p>
          <a:p>
            <a:r>
              <a:rPr lang="gl-ES" sz="2000" dirty="0"/>
              <a:t>As larvas asócianse con formigas e aliméntanse de pulgóns. Os adultos aliméntanse de produtos florais.</a:t>
            </a:r>
          </a:p>
        </p:txBody>
      </p:sp>
    </p:spTree>
    <p:extLst>
      <p:ext uri="{BB962C8B-B14F-4D97-AF65-F5344CB8AC3E}">
        <p14:creationId xmlns:p14="http://schemas.microsoft.com/office/powerpoint/2010/main" val="411726608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9673" y="524435"/>
            <a:ext cx="7671656" cy="599156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70646" y="1273448"/>
            <a:ext cx="35903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Tipula</a:t>
            </a:r>
            <a:r>
              <a:rPr lang="gl-ES" sz="2000" b="1" i="1" dirty="0"/>
              <a:t> </a:t>
            </a:r>
            <a:r>
              <a:rPr lang="gl-ES" sz="2000" b="1" i="1" dirty="0" err="1"/>
              <a:t>oleracea</a:t>
            </a:r>
            <a:r>
              <a:rPr lang="gl-ES" sz="2000" dirty="0"/>
              <a:t>. 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Tipulidae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25 a 30 mm. </a:t>
            </a:r>
          </a:p>
          <a:p>
            <a:r>
              <a:rPr lang="gl-ES" sz="2000" dirty="0"/>
              <a:t>As larvas viven en herbeiros, aliméntanse de raíces das plantas e de vexetais en descomposición.</a:t>
            </a:r>
          </a:p>
        </p:txBody>
      </p:sp>
    </p:spTree>
    <p:extLst>
      <p:ext uri="{BB962C8B-B14F-4D97-AF65-F5344CB8AC3E}">
        <p14:creationId xmlns:p14="http://schemas.microsoft.com/office/powerpoint/2010/main" val="109633544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1" y="363069"/>
            <a:ext cx="5984926" cy="63132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54741" y="941294"/>
            <a:ext cx="40879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Tipula</a:t>
            </a:r>
            <a:r>
              <a:rPr lang="gl-ES" sz="2000" b="1" i="1" dirty="0"/>
              <a:t> </a:t>
            </a:r>
            <a:r>
              <a:rPr lang="gl-ES" sz="2000" b="1" i="1" dirty="0" err="1"/>
              <a:t>maxima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Tipulidae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ate 40 mm.</a:t>
            </a:r>
          </a:p>
          <a:p>
            <a:r>
              <a:rPr lang="gl-ES" sz="2000" dirty="0"/>
              <a:t>As larvas, que viven en zonas húmidas, aliméntanse de materia vexetal en descomposición</a:t>
            </a:r>
          </a:p>
        </p:txBody>
      </p:sp>
    </p:spTree>
    <p:extLst>
      <p:ext uri="{BB962C8B-B14F-4D97-AF65-F5344CB8AC3E}">
        <p14:creationId xmlns:p14="http://schemas.microsoft.com/office/powerpoint/2010/main" val="424273967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480" y="322729"/>
            <a:ext cx="6148755" cy="618564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10988" y="981635"/>
            <a:ext cx="4007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Tipula</a:t>
            </a:r>
            <a:r>
              <a:rPr lang="gl-ES" sz="2000" b="1" i="1" dirty="0"/>
              <a:t> </a:t>
            </a:r>
            <a:r>
              <a:rPr lang="gl-ES" sz="2000" b="1" i="1" dirty="0" err="1"/>
              <a:t>luna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Tipulidae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22 a 25 mm.</a:t>
            </a:r>
          </a:p>
          <a:p>
            <a:r>
              <a:rPr lang="gl-ES" sz="2000" dirty="0"/>
              <a:t>As larvas viven en espazos húmidos alimentándose de materias en descomposición.</a:t>
            </a:r>
          </a:p>
        </p:txBody>
      </p:sp>
    </p:spTree>
    <p:extLst>
      <p:ext uri="{BB962C8B-B14F-4D97-AF65-F5344CB8AC3E}">
        <p14:creationId xmlns:p14="http://schemas.microsoft.com/office/powerpoint/2010/main" val="268268862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6058" y="309283"/>
            <a:ext cx="6133978" cy="622598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36177" y="1169894"/>
            <a:ext cx="47602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Tipula</a:t>
            </a:r>
            <a:r>
              <a:rPr lang="gl-ES" sz="2000" b="1" i="1" dirty="0"/>
              <a:t> </a:t>
            </a:r>
            <a:r>
              <a:rPr lang="gl-ES" sz="2000" b="1" i="1" dirty="0" err="1"/>
              <a:t>crocata</a:t>
            </a:r>
            <a:r>
              <a:rPr lang="gl-ES" sz="2000" b="1" i="1" dirty="0"/>
              <a:t> </a:t>
            </a:r>
            <a:r>
              <a:rPr lang="gl-ES" sz="2000" dirty="0"/>
              <a:t>ou </a:t>
            </a:r>
            <a:r>
              <a:rPr lang="gl-ES" sz="2000" i="1" dirty="0" err="1"/>
              <a:t>Nephrotoma</a:t>
            </a:r>
            <a:r>
              <a:rPr lang="gl-ES" sz="2000" i="1" dirty="0"/>
              <a:t> </a:t>
            </a:r>
            <a:r>
              <a:rPr lang="gl-ES" sz="2000" i="1" dirty="0" err="1"/>
              <a:t>crocata</a:t>
            </a:r>
            <a:r>
              <a:rPr lang="gl-ES" sz="2000" i="1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Tipulidae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entre 17 e 20 mm.</a:t>
            </a:r>
          </a:p>
          <a:p>
            <a:r>
              <a:rPr lang="gl-ES" sz="2000" dirty="0"/>
              <a:t>As larvas aliméntanse das raíces das plantas e os adultos de zumes vexetais.</a:t>
            </a:r>
          </a:p>
        </p:txBody>
      </p:sp>
    </p:spTree>
    <p:extLst>
      <p:ext uri="{BB962C8B-B14F-4D97-AF65-F5344CB8AC3E}">
        <p14:creationId xmlns:p14="http://schemas.microsoft.com/office/powerpoint/2010/main" val="148932481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8247" y="1102658"/>
            <a:ext cx="7554613" cy="470652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20271" y="941294"/>
            <a:ext cx="320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Tipula</a:t>
            </a:r>
            <a:r>
              <a:rPr lang="gl-ES" sz="2000" b="1" i="1" dirty="0"/>
              <a:t> </a:t>
            </a:r>
            <a:r>
              <a:rPr lang="gl-ES" sz="2000" b="1" i="1" dirty="0" err="1"/>
              <a:t>trivittata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Tipulidae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15 mm.</a:t>
            </a:r>
          </a:p>
          <a:p>
            <a:r>
              <a:rPr lang="gl-ES" sz="2000" dirty="0"/>
              <a:t>Atópase en lugares húmidos, preto de pozas e regatos. As larvas aliméntanse de vexetais en descomposición.</a:t>
            </a:r>
          </a:p>
          <a:p>
            <a:endParaRPr lang="gl-ES" sz="2000" dirty="0"/>
          </a:p>
        </p:txBody>
      </p:sp>
    </p:spTree>
    <p:extLst>
      <p:ext uri="{BB962C8B-B14F-4D97-AF65-F5344CB8AC3E}">
        <p14:creationId xmlns:p14="http://schemas.microsoft.com/office/powerpoint/2010/main" val="318046481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1211" y="306266"/>
            <a:ext cx="5988357" cy="631017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37882" y="1630688"/>
            <a:ext cx="46123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i="1" dirty="0" err="1"/>
              <a:t>Nephrotoma</a:t>
            </a:r>
            <a:r>
              <a:rPr lang="gl-ES" sz="2000" b="1" i="1" dirty="0"/>
              <a:t> </a:t>
            </a:r>
            <a:r>
              <a:rPr lang="gl-ES" sz="2000" b="1" i="1" dirty="0" err="1"/>
              <a:t>flavescens</a:t>
            </a:r>
            <a:r>
              <a:rPr lang="gl-ES" sz="2000" dirty="0"/>
              <a:t>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Tipulidae</a:t>
            </a:r>
            <a:r>
              <a:rPr lang="gl-ES" sz="2000" dirty="0"/>
              <a:t>.</a:t>
            </a:r>
          </a:p>
          <a:p>
            <a:r>
              <a:rPr lang="gl-ES" sz="2000" dirty="0"/>
              <a:t>Mide uns 18 mm.</a:t>
            </a:r>
          </a:p>
          <a:p>
            <a:r>
              <a:rPr lang="gl-ES" sz="2000" dirty="0"/>
              <a:t>As larvas aliméntanse de material vexetal en descomposición en zonas húmidas, e os adultos consumen pole e zumes vexetais.</a:t>
            </a:r>
          </a:p>
        </p:txBody>
      </p:sp>
    </p:spTree>
    <p:extLst>
      <p:ext uri="{BB962C8B-B14F-4D97-AF65-F5344CB8AC3E}">
        <p14:creationId xmlns:p14="http://schemas.microsoft.com/office/powerpoint/2010/main" val="66670023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830" y="376518"/>
            <a:ext cx="7234260" cy="591039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43754" y="376518"/>
            <a:ext cx="37651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/>
              <a:t>Mosquito</a:t>
            </a:r>
            <a:r>
              <a:rPr lang="gl-ES" sz="2000" dirty="0"/>
              <a:t> (</a:t>
            </a:r>
            <a:r>
              <a:rPr lang="gl-ES" sz="2000" i="1" dirty="0" err="1"/>
              <a:t>Culex</a:t>
            </a:r>
            <a:r>
              <a:rPr lang="gl-ES" sz="2000" i="1" dirty="0"/>
              <a:t> </a:t>
            </a:r>
            <a:r>
              <a:rPr lang="gl-ES" sz="2000" i="1" dirty="0" err="1"/>
              <a:t>pipiens</a:t>
            </a:r>
            <a:r>
              <a:rPr lang="gl-ES" sz="2000" dirty="0"/>
              <a:t>).</a:t>
            </a:r>
          </a:p>
          <a:p>
            <a:r>
              <a:rPr lang="gl-ES" sz="2000" dirty="0"/>
              <a:t>Familia </a:t>
            </a:r>
            <a:r>
              <a:rPr lang="gl-ES" sz="2000" i="1" dirty="0" err="1"/>
              <a:t>Culicidade</a:t>
            </a:r>
            <a:r>
              <a:rPr lang="gl-ES" sz="2000" dirty="0"/>
              <a:t>.</a:t>
            </a:r>
          </a:p>
          <a:p>
            <a:r>
              <a:rPr lang="gl-ES" sz="2000" dirty="0"/>
              <a:t>Mide de 4 a 7 mm.</a:t>
            </a:r>
          </a:p>
          <a:p>
            <a:r>
              <a:rPr lang="gl-ES" sz="2000" dirty="0"/>
              <a:t>As larvas viven na auga e aliméntanse de materia orgánica. Os adultos, machos, aliméntanse de zumes vexetais, e as femias aliméntanse de sangre para poderen formar os ovos.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052" y="3480887"/>
            <a:ext cx="3332172" cy="269131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941293" y="6172200"/>
            <a:ext cx="34155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Larvas e </a:t>
            </a:r>
            <a:r>
              <a:rPr lang="gl-ES" sz="1400" dirty="0" err="1"/>
              <a:t>pupas</a:t>
            </a:r>
            <a:r>
              <a:rPr lang="gl-ES" sz="1400" dirty="0"/>
              <a:t> de mosquito.</a:t>
            </a:r>
          </a:p>
        </p:txBody>
      </p:sp>
    </p:spTree>
    <p:extLst>
      <p:ext uri="{BB962C8B-B14F-4D97-AF65-F5344CB8AC3E}">
        <p14:creationId xmlns:p14="http://schemas.microsoft.com/office/powerpoint/2010/main" val="84153556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8914" y="576375"/>
            <a:ext cx="7681324" cy="544605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03412" y="1559859"/>
            <a:ext cx="36307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2000" b="1" dirty="0" err="1"/>
              <a:t>Quironómido</a:t>
            </a:r>
            <a:r>
              <a:rPr lang="gl-ES" sz="2000" dirty="0"/>
              <a:t>. </a:t>
            </a:r>
          </a:p>
          <a:p>
            <a:r>
              <a:rPr lang="gl-ES" sz="2000" dirty="0"/>
              <a:t>Os </a:t>
            </a:r>
            <a:r>
              <a:rPr lang="gl-ES" sz="2000" dirty="0" err="1"/>
              <a:t>quironómidos</a:t>
            </a:r>
            <a:r>
              <a:rPr lang="gl-ES" sz="2000" dirty="0"/>
              <a:t> (</a:t>
            </a:r>
            <a:r>
              <a:rPr lang="gl-ES" sz="2000" i="1" dirty="0" err="1"/>
              <a:t>Chironomidae</a:t>
            </a:r>
            <a:r>
              <a:rPr lang="gl-ES" sz="2000" dirty="0"/>
              <a:t>) son un grupo de insectos (unhas 100.000 especies) de aspecto semellante ao dos mosquitos, adoito máis pequenos e inofensivos.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5339143" y="6022434"/>
            <a:ext cx="56074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gl-ES" sz="1400" dirty="0"/>
              <a:t>Na imaxe un macho, que se distingue polas súas antenas </a:t>
            </a:r>
            <a:r>
              <a:rPr lang="gl-ES" sz="1400" dirty="0" err="1"/>
              <a:t>plumosas</a:t>
            </a:r>
            <a:endParaRPr lang="gl-ES" sz="1400" dirty="0"/>
          </a:p>
        </p:txBody>
      </p:sp>
    </p:spTree>
    <p:extLst>
      <p:ext uri="{BB962C8B-B14F-4D97-AF65-F5344CB8AC3E}">
        <p14:creationId xmlns:p14="http://schemas.microsoft.com/office/powerpoint/2010/main" val="205882749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03412" y="887506"/>
            <a:ext cx="4222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gl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104" y="699247"/>
            <a:ext cx="8249368" cy="563431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8164" y="1703235"/>
            <a:ext cx="2983781" cy="2346974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53DA501-CBCC-17C1-EFF1-4849D1969A9A}"/>
              </a:ext>
            </a:extLst>
          </p:cNvPr>
          <p:cNvSpPr txBox="1"/>
          <p:nvPr/>
        </p:nvSpPr>
        <p:spPr>
          <a:xfrm>
            <a:off x="9610037" y="5771626"/>
            <a:ext cx="2187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gl-ES" sz="1400" b="1" dirty="0" err="1"/>
              <a:t>Mon</a:t>
            </a:r>
            <a:r>
              <a:rPr lang="gl-ES" sz="1400" b="1" dirty="0"/>
              <a:t> </a:t>
            </a:r>
            <a:r>
              <a:rPr lang="gl-ES" sz="1400" b="1" dirty="0" err="1"/>
              <a:t>Daporta</a:t>
            </a:r>
            <a:r>
              <a:rPr lang="gl-ES" sz="1400" b="1" dirty="0"/>
              <a:t> e Adela Leiro</a:t>
            </a:r>
          </a:p>
          <a:p>
            <a:pPr algn="r"/>
            <a:r>
              <a:rPr lang="gl-ES" sz="1400" b="1" dirty="0"/>
              <a:t>Outubro 2026</a:t>
            </a:r>
          </a:p>
        </p:txBody>
      </p:sp>
    </p:spTree>
    <p:extLst>
      <p:ext uri="{BB962C8B-B14F-4D97-AF65-F5344CB8AC3E}">
        <p14:creationId xmlns:p14="http://schemas.microsoft.com/office/powerpoint/2010/main" val="13029987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2158</Words>
  <Application>Microsoft Office PowerPoint</Application>
  <PresentationFormat>Panorámica</PresentationFormat>
  <Paragraphs>330</Paragraphs>
  <Slides>83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83</vt:i4>
      </vt:variant>
    </vt:vector>
  </HeadingPairs>
  <TitlesOfParts>
    <vt:vector size="8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Mon</dc:creator>
  <cp:lastModifiedBy>Adela Leiro Lois</cp:lastModifiedBy>
  <cp:revision>150</cp:revision>
  <dcterms:created xsi:type="dcterms:W3CDTF">2026-08-19T08:14:08Z</dcterms:created>
  <dcterms:modified xsi:type="dcterms:W3CDTF">2026-11-06T15:15:50Z</dcterms:modified>
</cp:coreProperties>
</file>